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6" r:id="rId9"/>
    <p:sldId id="264" r:id="rId10"/>
    <p:sldId id="265" r:id="rId11"/>
    <p:sldId id="267" r:id="rId12"/>
    <p:sldId id="269" r:id="rId13"/>
    <p:sldId id="270" r:id="rId14"/>
    <p:sldId id="271" r:id="rId15"/>
    <p:sldId id="273" r:id="rId16"/>
    <p:sldId id="274" r:id="rId17"/>
    <p:sldId id="275" r:id="rId18"/>
    <p:sldId id="277" r:id="rId19"/>
    <p:sldId id="278" r:id="rId20"/>
    <p:sldId id="279" r:id="rId21"/>
    <p:sldId id="276" r:id="rId22"/>
  </p:sldIdLst>
  <p:sldSz cx="9144000" cy="6858000" type="screen4x3"/>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2E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3" autoAdjust="0"/>
    <p:restoredTop sz="94662" autoAdjust="0"/>
  </p:normalViewPr>
  <p:slideViewPr>
    <p:cSldViewPr>
      <p:cViewPr varScale="1">
        <p:scale>
          <a:sx n="87" d="100"/>
          <a:sy n="87" d="100"/>
        </p:scale>
        <p:origin x="-147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19/10/2022</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19/10/2022</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548680"/>
            <a:ext cx="7772400" cy="3672407"/>
          </a:xfrm>
        </p:spPr>
        <p:style>
          <a:lnRef idx="0">
            <a:schemeClr val="accent5"/>
          </a:lnRef>
          <a:fillRef idx="3">
            <a:schemeClr val="accent5"/>
          </a:fillRef>
          <a:effectRef idx="3">
            <a:schemeClr val="accent5"/>
          </a:effectRef>
          <a:fontRef idx="minor">
            <a:schemeClr val="lt1"/>
          </a:fontRef>
        </p:style>
        <p:txBody>
          <a:bodyPr>
            <a:normAutofit fontScale="90000"/>
          </a:bodyPr>
          <a:lstStyle/>
          <a:p>
            <a:r>
              <a:rPr lang="es-AR" b="1" u="sng" dirty="0" smtClean="0"/>
              <a:t/>
            </a:r>
            <a:br>
              <a:rPr lang="es-AR" b="1" u="sng" dirty="0" smtClean="0"/>
            </a:br>
            <a:r>
              <a:rPr lang="es-AR" b="1" u="sng" dirty="0" smtClean="0"/>
              <a:t>Experiencia</a:t>
            </a:r>
            <a:r>
              <a:rPr lang="es-AR" dirty="0"/>
              <a:t/>
            </a:r>
            <a:br>
              <a:rPr lang="es-AR" dirty="0"/>
            </a:br>
            <a:r>
              <a:rPr lang="es-AR" b="1" u="sng" dirty="0"/>
              <a:t> en Atención Primaria</a:t>
            </a:r>
            <a:r>
              <a:rPr lang="es-AR" dirty="0"/>
              <a:t/>
            </a:r>
            <a:br>
              <a:rPr lang="es-AR" dirty="0"/>
            </a:br>
            <a:r>
              <a:rPr lang="es-AR" b="1" u="sng" dirty="0"/>
              <a:t>para la prevención</a:t>
            </a:r>
            <a:r>
              <a:rPr lang="es-AR" dirty="0"/>
              <a:t/>
            </a:r>
            <a:br>
              <a:rPr lang="es-AR" dirty="0"/>
            </a:br>
            <a:r>
              <a:rPr lang="es-AR" b="1" u="sng" dirty="0"/>
              <a:t> de cáncer</a:t>
            </a:r>
            <a:r>
              <a:rPr lang="es-AR" dirty="0"/>
              <a:t/>
            </a:r>
            <a:br>
              <a:rPr lang="es-AR" dirty="0"/>
            </a:br>
            <a:r>
              <a:rPr lang="es-AR" b="1" u="sng" dirty="0"/>
              <a:t>de cuello de útero</a:t>
            </a:r>
            <a:r>
              <a:rPr lang="es-AR" dirty="0"/>
              <a:t/>
            </a:r>
            <a:br>
              <a:rPr lang="es-AR" dirty="0"/>
            </a:br>
            <a:endParaRPr lang="es-AR" dirty="0"/>
          </a:p>
        </p:txBody>
      </p:sp>
      <p:sp>
        <p:nvSpPr>
          <p:cNvPr id="4" name="3 Subtítulo"/>
          <p:cNvSpPr>
            <a:spLocks noGrp="1"/>
          </p:cNvSpPr>
          <p:nvPr>
            <p:ph type="subTitle" idx="1"/>
          </p:nvPr>
        </p:nvSpPr>
        <p:spPr>
          <a:xfrm>
            <a:off x="2483768" y="4581128"/>
            <a:ext cx="5968752" cy="1752600"/>
          </a:xfrm>
        </p:spPr>
        <p:txBody>
          <a:bodyPr>
            <a:normAutofit/>
          </a:bodyPr>
          <a:lstStyle/>
          <a:p>
            <a:pPr algn="r"/>
            <a:r>
              <a:rPr lang="es-AR" sz="2800" b="1" dirty="0" smtClean="0">
                <a:solidFill>
                  <a:schemeClr val="tx1"/>
                </a:solidFill>
              </a:rPr>
              <a:t>CENTRO DE SALUD SANTA LAURA</a:t>
            </a:r>
          </a:p>
          <a:p>
            <a:pPr algn="r"/>
            <a:r>
              <a:rPr lang="es-AR" sz="2800" b="1" dirty="0" smtClean="0">
                <a:solidFill>
                  <a:schemeClr val="tx1"/>
                </a:solidFill>
              </a:rPr>
              <a:t>MUNICIPIO DE MORÓN</a:t>
            </a:r>
          </a:p>
          <a:p>
            <a:pPr algn="r"/>
            <a:r>
              <a:rPr lang="es-AR" sz="2800" b="1" dirty="0" smtClean="0">
                <a:solidFill>
                  <a:schemeClr val="tx1"/>
                </a:solidFill>
              </a:rPr>
              <a:t>PROVINCIA DE BUENOS AIRES</a:t>
            </a:r>
            <a:endParaRPr lang="es-AR" sz="2800" b="1" dirty="0">
              <a:solidFill>
                <a:schemeClr val="tx1"/>
              </a:solidFill>
            </a:endParaRPr>
          </a:p>
        </p:txBody>
      </p:sp>
      <p:pic>
        <p:nvPicPr>
          <p:cNvPr id="3" name="2 Imagen"/>
          <p:cNvPicPr>
            <a:picLocks noChangeAspect="1"/>
          </p:cNvPicPr>
          <p:nvPr/>
        </p:nvPicPr>
        <p:blipFill rotWithShape="1">
          <a:blip r:embed="rId3">
            <a:extLst>
              <a:ext uri="{28A0092B-C50C-407E-A947-70E740481C1C}">
                <a14:useLocalDpi xmlns:a14="http://schemas.microsoft.com/office/drawing/2010/main" val="0"/>
              </a:ext>
            </a:extLst>
          </a:blip>
          <a:srcRect l="28969" t="27826" r="31483" b="27597"/>
          <a:stretch/>
        </p:blipFill>
        <p:spPr>
          <a:xfrm>
            <a:off x="755576" y="4221088"/>
            <a:ext cx="1883230" cy="2122714"/>
          </a:xfrm>
          <a:prstGeom prst="rect">
            <a:avLst/>
          </a:prstGeom>
        </p:spPr>
      </p:pic>
    </p:spTree>
    <p:custDataLst>
      <p:tags r:id="rId1"/>
    </p:custDataLst>
    <p:extLst>
      <p:ext uri="{BB962C8B-B14F-4D97-AF65-F5344CB8AC3E}">
        <p14:creationId xmlns:p14="http://schemas.microsoft.com/office/powerpoint/2010/main" val="2574660075"/>
      </p:ext>
    </p:extLst>
  </p:cSld>
  <p:clrMapOvr>
    <a:masterClrMapping/>
  </p:clrMapOvr>
  <mc:AlternateContent xmlns:mc="http://schemas.openxmlformats.org/markup-compatibility/2006" xmlns:p14="http://schemas.microsoft.com/office/powerpoint/2010/main">
    <mc:Choice Requires="p14">
      <p:transition spd="slow" p14:dur="2000" advTm="9666"/>
    </mc:Choice>
    <mc:Fallback xmlns="">
      <p:transition spd="slow" advTm="96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down)">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down)">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down)">
                                      <p:cBhvr>
                                        <p:cTn id="24" dur="500"/>
                                        <p:tgtEl>
                                          <p:spTgt spid="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1000" fill="hold"/>
                                        <p:tgtEl>
                                          <p:spTgt spid="3"/>
                                        </p:tgtEl>
                                        <p:attrNameLst>
                                          <p:attrName>ppt_w</p:attrName>
                                        </p:attrNameLst>
                                      </p:cBhvr>
                                      <p:tavLst>
                                        <p:tav tm="0">
                                          <p:val>
                                            <p:fltVal val="0"/>
                                          </p:val>
                                        </p:tav>
                                        <p:tav tm="100000">
                                          <p:val>
                                            <p:strVal val="#ppt_w"/>
                                          </p:val>
                                        </p:tav>
                                      </p:tavLst>
                                    </p:anim>
                                    <p:anim calcmode="lin" valueType="num">
                                      <p:cBhvr>
                                        <p:cTn id="30" dur="1000" fill="hold"/>
                                        <p:tgtEl>
                                          <p:spTgt spid="3"/>
                                        </p:tgtEl>
                                        <p:attrNameLst>
                                          <p:attrName>ppt_h</p:attrName>
                                        </p:attrNameLst>
                                      </p:cBhvr>
                                      <p:tavLst>
                                        <p:tav tm="0">
                                          <p:val>
                                            <p:fltVal val="0"/>
                                          </p:val>
                                        </p:tav>
                                        <p:tav tm="100000">
                                          <p:val>
                                            <p:strVal val="#ppt_h"/>
                                          </p:val>
                                        </p:tav>
                                      </p:tavLst>
                                    </p:anim>
                                    <p:anim calcmode="lin" valueType="num">
                                      <p:cBhvr>
                                        <p:cTn id="31" dur="1000" fill="hold"/>
                                        <p:tgtEl>
                                          <p:spTgt spid="3"/>
                                        </p:tgtEl>
                                        <p:attrNameLst>
                                          <p:attrName>style.rotation</p:attrName>
                                        </p:attrNameLst>
                                      </p:cBhvr>
                                      <p:tavLst>
                                        <p:tav tm="0">
                                          <p:val>
                                            <p:fltVal val="90"/>
                                          </p:val>
                                        </p:tav>
                                        <p:tav tm="100000">
                                          <p:val>
                                            <p:fltVal val="0"/>
                                          </p:val>
                                        </p:tav>
                                      </p:tavLst>
                                    </p:anim>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075240" cy="6322714"/>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s-AR" sz="3000" dirty="0">
                <a:solidFill>
                  <a:srgbClr val="FF0000"/>
                </a:solidFill>
              </a:rPr>
              <a:t>La población objetivo </a:t>
            </a:r>
            <a:r>
              <a:rPr lang="es-AR" sz="3000" dirty="0" smtClean="0">
                <a:solidFill>
                  <a:srgbClr val="FF0000"/>
                </a:solidFill>
              </a:rPr>
              <a:t/>
            </a:r>
            <a:br>
              <a:rPr lang="es-AR" sz="3000" dirty="0" smtClean="0">
                <a:solidFill>
                  <a:srgbClr val="FF0000"/>
                </a:solidFill>
              </a:rPr>
            </a:br>
            <a:r>
              <a:rPr lang="es-AR" sz="3000" dirty="0" smtClean="0"/>
              <a:t>para </a:t>
            </a:r>
            <a:r>
              <a:rPr lang="es-AR" sz="3000" dirty="0"/>
              <a:t>el test de VPH en el área programática que abarca </a:t>
            </a:r>
            <a:r>
              <a:rPr lang="es-AR" sz="3000" dirty="0" smtClean="0"/>
              <a:t>el  </a:t>
            </a:r>
            <a:r>
              <a:rPr lang="es-AR" sz="3000" b="1" u="sng" dirty="0">
                <a:solidFill>
                  <a:schemeClr val="tx1"/>
                </a:solidFill>
              </a:rPr>
              <a:t>Centro de Salud Santa Laura </a:t>
            </a:r>
            <a:r>
              <a:rPr lang="es-AR" sz="3000" b="1" u="sng" dirty="0" smtClean="0">
                <a:solidFill>
                  <a:schemeClr val="tx1"/>
                </a:solidFill>
              </a:rPr>
              <a:t/>
            </a:r>
            <a:br>
              <a:rPr lang="es-AR" sz="3000" b="1" u="sng" dirty="0" smtClean="0">
                <a:solidFill>
                  <a:schemeClr val="tx1"/>
                </a:solidFill>
              </a:rPr>
            </a:br>
            <a:r>
              <a:rPr lang="es-AR" sz="3000" dirty="0" smtClean="0">
                <a:solidFill>
                  <a:schemeClr val="tx1"/>
                </a:solidFill>
              </a:rPr>
              <a:t>es </a:t>
            </a:r>
            <a:r>
              <a:rPr lang="es-AR" sz="3000" dirty="0">
                <a:solidFill>
                  <a:schemeClr val="tx1"/>
                </a:solidFill>
              </a:rPr>
              <a:t>de </a:t>
            </a:r>
            <a:r>
              <a:rPr lang="es-AR" sz="3000" dirty="0">
                <a:solidFill>
                  <a:srgbClr val="FF0000"/>
                </a:solidFill>
              </a:rPr>
              <a:t>3257 personas</a:t>
            </a:r>
            <a:r>
              <a:rPr lang="es-AR" sz="3000" dirty="0" smtClean="0">
                <a:solidFill>
                  <a:srgbClr val="FF0000"/>
                </a:solidFill>
              </a:rPr>
              <a:t>.</a:t>
            </a:r>
            <a:br>
              <a:rPr lang="es-AR" sz="3000" dirty="0" smtClean="0">
                <a:solidFill>
                  <a:srgbClr val="FF0000"/>
                </a:solidFill>
              </a:rPr>
            </a:br>
            <a:r>
              <a:rPr lang="es-AR" sz="3000" dirty="0" smtClean="0">
                <a:solidFill>
                  <a:srgbClr val="FF0000"/>
                </a:solidFill>
              </a:rPr>
              <a:t/>
            </a:r>
            <a:br>
              <a:rPr lang="es-AR" sz="3000" dirty="0" smtClean="0">
                <a:solidFill>
                  <a:srgbClr val="FF0000"/>
                </a:solidFill>
              </a:rPr>
            </a:br>
            <a:r>
              <a:rPr lang="es-AR" sz="3000" dirty="0" smtClean="0"/>
              <a:t> </a:t>
            </a:r>
            <a:r>
              <a:rPr lang="es-AR" sz="3000" dirty="0"/>
              <a:t>De ese total, el objetivo anual es del 16% de </a:t>
            </a:r>
            <a:r>
              <a:rPr lang="es-AR" sz="3000" dirty="0" smtClean="0"/>
              <a:t>cobertura, </a:t>
            </a:r>
            <a:r>
              <a:rPr lang="es-AR" sz="3000" dirty="0"/>
              <a:t>teniendo en cuenta que</a:t>
            </a:r>
            <a:r>
              <a:rPr lang="es-AR" sz="3000" b="1" dirty="0"/>
              <a:t> </a:t>
            </a:r>
            <a:r>
              <a:rPr lang="es-AR" sz="3000" b="1" dirty="0" smtClean="0"/>
              <a:t/>
            </a:r>
            <a:br>
              <a:rPr lang="es-AR" sz="3000" b="1" dirty="0" smtClean="0"/>
            </a:br>
            <a:r>
              <a:rPr lang="es-AR" sz="3000" b="1" dirty="0" smtClean="0"/>
              <a:t>un </a:t>
            </a:r>
            <a:r>
              <a:rPr lang="es-AR" sz="3000" b="1" dirty="0"/>
              <a:t>test de VPH negativo implica repetir </a:t>
            </a:r>
            <a:r>
              <a:rPr lang="es-AR" sz="3000" b="1" dirty="0" smtClean="0"/>
              <a:t/>
            </a:r>
            <a:br>
              <a:rPr lang="es-AR" sz="3000" b="1" dirty="0" smtClean="0"/>
            </a:br>
            <a:r>
              <a:rPr lang="es-AR" sz="3000" b="1" dirty="0" smtClean="0"/>
              <a:t>el </a:t>
            </a:r>
            <a:r>
              <a:rPr lang="es-AR" sz="3000" b="1" dirty="0"/>
              <a:t>estudio recién </a:t>
            </a:r>
            <a:r>
              <a:rPr lang="es-AR" sz="3000" b="1" dirty="0" smtClean="0"/>
              <a:t>a </a:t>
            </a:r>
            <a:r>
              <a:rPr lang="es-AR" sz="3000" b="1" dirty="0"/>
              <a:t>los 5 años</a:t>
            </a:r>
            <a:r>
              <a:rPr lang="es-AR" sz="3000" dirty="0"/>
              <a:t>. </a:t>
            </a:r>
            <a:r>
              <a:rPr lang="es-AR" sz="3000" dirty="0" smtClean="0"/>
              <a:t/>
            </a:r>
            <a:br>
              <a:rPr lang="es-AR" sz="3000" dirty="0" smtClean="0"/>
            </a:br>
            <a:r>
              <a:rPr lang="es-AR" sz="3000" dirty="0" smtClean="0"/>
              <a:t/>
            </a:r>
            <a:br>
              <a:rPr lang="es-AR" sz="3000" dirty="0" smtClean="0"/>
            </a:br>
            <a:r>
              <a:rPr lang="es-AR" sz="3000" dirty="0" smtClean="0"/>
              <a:t>Las </a:t>
            </a:r>
            <a:r>
              <a:rPr lang="es-AR" sz="3000" dirty="0"/>
              <a:t>estadísticas fueron generadas con datos cargados en el SITAM (sistema de información de tamizaje) durante el año 2021.</a:t>
            </a:r>
            <a:br>
              <a:rPr lang="es-AR" sz="3000" dirty="0"/>
            </a:br>
            <a:endParaRPr lang="es-AR" sz="3000" dirty="0"/>
          </a:p>
        </p:txBody>
      </p:sp>
    </p:spTree>
    <p:custDataLst>
      <p:tags r:id="rId1"/>
    </p:custDataLst>
    <p:extLst>
      <p:ext uri="{BB962C8B-B14F-4D97-AF65-F5344CB8AC3E}">
        <p14:creationId xmlns:p14="http://schemas.microsoft.com/office/powerpoint/2010/main" val="2233067000"/>
      </p:ext>
    </p:extLst>
  </p:cSld>
  <p:clrMapOvr>
    <a:masterClrMapping/>
  </p:clrMapOvr>
  <p:transition spd="slow" advTm="21291">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178698"/>
          </a:xfrm>
        </p:spPr>
        <p:style>
          <a:lnRef idx="1">
            <a:schemeClr val="accent6"/>
          </a:lnRef>
          <a:fillRef idx="2">
            <a:schemeClr val="accent6"/>
          </a:fillRef>
          <a:effectRef idx="1">
            <a:schemeClr val="accent6"/>
          </a:effectRef>
          <a:fontRef idx="minor">
            <a:schemeClr val="dk1"/>
          </a:fontRef>
        </p:style>
        <p:txBody>
          <a:bodyPr>
            <a:normAutofit fontScale="90000"/>
          </a:bodyPr>
          <a:lstStyle/>
          <a:p>
            <a:r>
              <a:rPr lang="es-AR" sz="3000" dirty="0"/>
              <a:t>Durante dicho año en Santa </a:t>
            </a:r>
            <a:r>
              <a:rPr lang="es-AR" sz="3000" dirty="0" smtClean="0"/>
              <a:t>Laura:</a:t>
            </a:r>
            <a:br>
              <a:rPr lang="es-AR" sz="3000" dirty="0" smtClean="0"/>
            </a:br>
            <a:r>
              <a:rPr lang="es-AR" sz="3000" dirty="0" smtClean="0"/>
              <a:t/>
            </a:r>
            <a:br>
              <a:rPr lang="es-AR" sz="3000" dirty="0" smtClean="0"/>
            </a:br>
            <a:r>
              <a:rPr lang="es-AR" sz="3000" b="1" dirty="0"/>
              <a:t>*</a:t>
            </a:r>
            <a:r>
              <a:rPr lang="es-AR" sz="3000" b="1" dirty="0" smtClean="0"/>
              <a:t> </a:t>
            </a:r>
            <a:r>
              <a:rPr lang="es-AR" sz="3000" b="1" dirty="0"/>
              <a:t>S</a:t>
            </a:r>
            <a:r>
              <a:rPr lang="es-AR" sz="3000" b="1" dirty="0" smtClean="0"/>
              <a:t>e </a:t>
            </a:r>
            <a:r>
              <a:rPr lang="es-AR" sz="3000" b="1" dirty="0"/>
              <a:t>realizaron 205 VPH </a:t>
            </a:r>
            <a:r>
              <a:rPr lang="es-AR" sz="3000" b="1" dirty="0" err="1"/>
              <a:t>autotoma</a:t>
            </a:r>
            <a:r>
              <a:rPr lang="es-AR" sz="3000" b="1" dirty="0"/>
              <a:t> y </a:t>
            </a:r>
            <a:r>
              <a:rPr lang="es-AR" sz="3000" b="1" dirty="0" smtClean="0"/>
              <a:t>dirigidos.</a:t>
            </a:r>
            <a:br>
              <a:rPr lang="es-AR" sz="3000" b="1" dirty="0" smtClean="0"/>
            </a:br>
            <a:r>
              <a:rPr lang="es-AR" sz="3000" b="1" dirty="0"/>
              <a:t>*</a:t>
            </a:r>
            <a:r>
              <a:rPr lang="es-AR" sz="3000" b="1" dirty="0" smtClean="0"/>
              <a:t> </a:t>
            </a:r>
            <a:r>
              <a:rPr lang="es-AR" sz="3000" b="1" dirty="0"/>
              <a:t>157 pertenecientes al partido de Morón y 48, a otros partidos aledaños</a:t>
            </a:r>
            <a:r>
              <a:rPr lang="es-AR" sz="3000" b="1" dirty="0" smtClean="0"/>
              <a:t>.</a:t>
            </a:r>
            <a:br>
              <a:rPr lang="es-AR" sz="3000" b="1" dirty="0" smtClean="0"/>
            </a:br>
            <a:r>
              <a:rPr lang="es-AR" sz="3000" dirty="0" smtClean="0"/>
              <a:t> </a:t>
            </a:r>
            <a:r>
              <a:rPr lang="es-AR" sz="3000" dirty="0"/>
              <a:t>La positividad de los test de VPH (solo en modalidad de </a:t>
            </a:r>
            <a:r>
              <a:rPr lang="es-AR" sz="3000" dirty="0" err="1"/>
              <a:t>autotoma</a:t>
            </a:r>
            <a:r>
              <a:rPr lang="es-AR" sz="3000" dirty="0"/>
              <a:t>) fue de 14 personas, de las cuales 7 accedieron al PAP</a:t>
            </a:r>
            <a:r>
              <a:rPr lang="es-AR" sz="3000" dirty="0" smtClean="0"/>
              <a:t>.</a:t>
            </a:r>
            <a:br>
              <a:rPr lang="es-AR" sz="3000" dirty="0" smtClean="0"/>
            </a:br>
            <a:r>
              <a:rPr lang="es-AR" sz="3000" dirty="0"/>
              <a:t/>
            </a:r>
            <a:br>
              <a:rPr lang="es-AR" sz="3000" dirty="0"/>
            </a:br>
            <a:r>
              <a:rPr lang="es-AR" sz="3000" dirty="0"/>
              <a:t>Teniendo en cuenta los datos anteriores se concluye en que la derivación a Patología Cervical fue muy baja ya que de 68 PAP (de VPH </a:t>
            </a:r>
            <a:r>
              <a:rPr lang="es-AR" sz="3000" dirty="0" err="1"/>
              <a:t>autotoma</a:t>
            </a:r>
            <a:r>
              <a:rPr lang="es-AR" sz="3000" dirty="0"/>
              <a:t> y dirigido)  solo 2 dieron positivos. </a:t>
            </a:r>
            <a:br>
              <a:rPr lang="es-AR" sz="3000" dirty="0"/>
            </a:br>
            <a:endParaRPr lang="es-AR" sz="3000" dirty="0"/>
          </a:p>
        </p:txBody>
      </p:sp>
    </p:spTree>
    <p:custDataLst>
      <p:tags r:id="rId1"/>
    </p:custDataLst>
    <p:extLst>
      <p:ext uri="{BB962C8B-B14F-4D97-AF65-F5344CB8AC3E}">
        <p14:creationId xmlns:p14="http://schemas.microsoft.com/office/powerpoint/2010/main" val="824391941"/>
      </p:ext>
    </p:extLst>
  </p:cSld>
  <p:clrMapOvr>
    <a:masterClrMapping/>
  </p:clrMapOvr>
  <mc:AlternateContent xmlns:mc="http://schemas.openxmlformats.org/markup-compatibility/2006">
    <mc:Choice xmlns:p14="http://schemas.microsoft.com/office/powerpoint/2010/main" Requires="p14">
      <p:transition spd="slow" advTm="25742">
        <p14:flash/>
      </p:transition>
    </mc:Choice>
    <mc:Fallback>
      <p:transition spd="slow" advTm="257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395536" y="404664"/>
            <a:ext cx="8424936" cy="6048672"/>
          </a:xfrm>
        </p:spPr>
        <p:style>
          <a:lnRef idx="1">
            <a:schemeClr val="accent5"/>
          </a:lnRef>
          <a:fillRef idx="2">
            <a:schemeClr val="accent5"/>
          </a:fillRef>
          <a:effectRef idx="1">
            <a:schemeClr val="accent5"/>
          </a:effectRef>
          <a:fontRef idx="minor">
            <a:schemeClr val="dk1"/>
          </a:fontRef>
        </p:style>
        <p:txBody>
          <a:bodyPr>
            <a:noAutofit/>
          </a:bodyPr>
          <a:lstStyle/>
          <a:p>
            <a:endParaRPr lang="es-AR" sz="3000" dirty="0" smtClean="0">
              <a:solidFill>
                <a:schemeClr val="tx1"/>
              </a:solidFill>
            </a:endParaRPr>
          </a:p>
          <a:p>
            <a:r>
              <a:rPr lang="es-AR" sz="3000" dirty="0" smtClean="0">
                <a:solidFill>
                  <a:schemeClr val="tx1"/>
                </a:solidFill>
              </a:rPr>
              <a:t>Durante </a:t>
            </a:r>
            <a:r>
              <a:rPr lang="es-AR" sz="3000" dirty="0">
                <a:solidFill>
                  <a:schemeClr val="tx1"/>
                </a:solidFill>
              </a:rPr>
              <a:t>el mes de setiembre y hasta el mes de diciembre se efectuó el trabajo de entrega de </a:t>
            </a:r>
            <a:r>
              <a:rPr lang="es-AR" sz="3000" dirty="0" err="1">
                <a:solidFill>
                  <a:schemeClr val="tx1"/>
                </a:solidFill>
              </a:rPr>
              <a:t>autotoma</a:t>
            </a:r>
            <a:r>
              <a:rPr lang="es-AR" sz="3000" dirty="0">
                <a:solidFill>
                  <a:schemeClr val="tx1"/>
                </a:solidFill>
              </a:rPr>
              <a:t> de VPH en territorio y armado del circuito</a:t>
            </a:r>
            <a:r>
              <a:rPr lang="es-AR" sz="3000" dirty="0" smtClean="0">
                <a:solidFill>
                  <a:schemeClr val="tx1"/>
                </a:solidFill>
              </a:rPr>
              <a:t>.</a:t>
            </a:r>
          </a:p>
          <a:p>
            <a:endParaRPr lang="es-AR" sz="3000" dirty="0" smtClean="0">
              <a:solidFill>
                <a:schemeClr val="tx1"/>
              </a:solidFill>
            </a:endParaRPr>
          </a:p>
          <a:p>
            <a:r>
              <a:rPr lang="es-AR" sz="3000" dirty="0" smtClean="0">
                <a:solidFill>
                  <a:schemeClr val="tx1"/>
                </a:solidFill>
              </a:rPr>
              <a:t> El </a:t>
            </a:r>
            <a:r>
              <a:rPr lang="es-AR" sz="3000" dirty="0">
                <a:solidFill>
                  <a:schemeClr val="tx1"/>
                </a:solidFill>
              </a:rPr>
              <a:t>test se ofertaba en las consultas médicas, y las promotoras lo ofrecían en la sala de espera</a:t>
            </a:r>
            <a:r>
              <a:rPr lang="es-AR" sz="3000" dirty="0" smtClean="0">
                <a:solidFill>
                  <a:schemeClr val="tx1"/>
                </a:solidFill>
              </a:rPr>
              <a:t>,</a:t>
            </a:r>
          </a:p>
          <a:p>
            <a:r>
              <a:rPr lang="es-AR" sz="3000" dirty="0" smtClean="0">
                <a:solidFill>
                  <a:schemeClr val="tx1"/>
                </a:solidFill>
              </a:rPr>
              <a:t> </a:t>
            </a:r>
            <a:r>
              <a:rPr lang="es-AR" sz="3000" dirty="0">
                <a:solidFill>
                  <a:schemeClr val="tx1"/>
                </a:solidFill>
              </a:rPr>
              <a:t>en operativos territoriales del área programática tales como recorridas puerta a puerta, </a:t>
            </a:r>
            <a:endParaRPr lang="es-AR" sz="3000" dirty="0" smtClean="0">
              <a:solidFill>
                <a:schemeClr val="tx1"/>
              </a:solidFill>
            </a:endParaRPr>
          </a:p>
          <a:p>
            <a:r>
              <a:rPr lang="es-AR" sz="3000" dirty="0" smtClean="0">
                <a:solidFill>
                  <a:schemeClr val="tx1"/>
                </a:solidFill>
              </a:rPr>
              <a:t>visitas </a:t>
            </a:r>
            <a:r>
              <a:rPr lang="es-AR" sz="3000" dirty="0">
                <a:solidFill>
                  <a:schemeClr val="tx1"/>
                </a:solidFill>
              </a:rPr>
              <a:t>a escuelas y postas barriales </a:t>
            </a:r>
            <a:endParaRPr lang="es-AR" sz="3000" dirty="0" smtClean="0">
              <a:solidFill>
                <a:schemeClr val="tx1"/>
              </a:solidFill>
            </a:endParaRPr>
          </a:p>
          <a:p>
            <a:r>
              <a:rPr lang="es-AR" sz="3000" dirty="0" smtClean="0">
                <a:solidFill>
                  <a:schemeClr val="tx1"/>
                </a:solidFill>
              </a:rPr>
              <a:t>ubicadas </a:t>
            </a:r>
            <a:r>
              <a:rPr lang="es-AR" sz="3000" dirty="0">
                <a:solidFill>
                  <a:schemeClr val="tx1"/>
                </a:solidFill>
              </a:rPr>
              <a:t>en las plazas de la zona</a:t>
            </a:r>
            <a:r>
              <a:rPr lang="es-AR" sz="3000" dirty="0" smtClean="0">
                <a:solidFill>
                  <a:schemeClr val="tx1"/>
                </a:solidFill>
              </a:rPr>
              <a:t>.</a:t>
            </a:r>
            <a:endParaRPr lang="es-AR" sz="3000" dirty="0">
              <a:solidFill>
                <a:schemeClr val="tx1"/>
              </a:solidFill>
            </a:endParaRPr>
          </a:p>
        </p:txBody>
      </p:sp>
    </p:spTree>
    <p:custDataLst>
      <p:tags r:id="rId1"/>
    </p:custDataLst>
    <p:extLst>
      <p:ext uri="{BB962C8B-B14F-4D97-AF65-F5344CB8AC3E}">
        <p14:creationId xmlns:p14="http://schemas.microsoft.com/office/powerpoint/2010/main" val="3726096434"/>
      </p:ext>
    </p:extLst>
  </p:cSld>
  <p:clrMapOvr>
    <a:masterClrMapping/>
  </p:clrMapOvr>
  <mc:AlternateContent xmlns:mc="http://schemas.openxmlformats.org/markup-compatibility/2006">
    <mc:Choice xmlns:p14="http://schemas.microsoft.com/office/powerpoint/2010/main" Requires="p14">
      <p:transition spd="slow" p14:dur="1200" advTm="25472">
        <p:dissolve/>
      </p:transition>
    </mc:Choice>
    <mc:Fallback>
      <p:transition spd="slow" advTm="25472">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1000" fill="hold"/>
                                        <p:tgtEl>
                                          <p:spTgt spid="3">
                                            <p:bg/>
                                          </p:spTgt>
                                        </p:tgtEl>
                                        <p:attrNameLst>
                                          <p:attrName>ppt_w</p:attrName>
                                        </p:attrNameLst>
                                      </p:cBhvr>
                                      <p:tavLst>
                                        <p:tav tm="0">
                                          <p:val>
                                            <p:fltVal val="0"/>
                                          </p:val>
                                        </p:tav>
                                        <p:tav tm="100000">
                                          <p:val>
                                            <p:strVal val="#ppt_w"/>
                                          </p:val>
                                        </p:tav>
                                      </p:tavLst>
                                    </p:anim>
                                    <p:anim calcmode="lin" valueType="num">
                                      <p:cBhvr>
                                        <p:cTn id="8" dur="1000" fill="hold"/>
                                        <p:tgtEl>
                                          <p:spTgt spid="3">
                                            <p:bg/>
                                          </p:spTgt>
                                        </p:tgtEl>
                                        <p:attrNameLst>
                                          <p:attrName>ppt_h</p:attrName>
                                        </p:attrNameLst>
                                      </p:cBhvr>
                                      <p:tavLst>
                                        <p:tav tm="0">
                                          <p:val>
                                            <p:fltVal val="0"/>
                                          </p:val>
                                        </p:tav>
                                        <p:tav tm="100000">
                                          <p:val>
                                            <p:strVal val="#ppt_h"/>
                                          </p:val>
                                        </p:tav>
                                      </p:tavLst>
                                    </p:anim>
                                    <p:anim calcmode="lin" valueType="num">
                                      <p:cBhvr>
                                        <p:cTn id="9" dur="1000" fill="hold"/>
                                        <p:tgtEl>
                                          <p:spTgt spid="3">
                                            <p:bg/>
                                          </p:spTgt>
                                        </p:tgtEl>
                                        <p:attrNameLst>
                                          <p:attrName>style.rotation</p:attrName>
                                        </p:attrNameLst>
                                      </p:cBhvr>
                                      <p:tavLst>
                                        <p:tav tm="0">
                                          <p:val>
                                            <p:fltVal val="90"/>
                                          </p:val>
                                        </p:tav>
                                        <p:tav tm="100000">
                                          <p:val>
                                            <p:fltVal val="0"/>
                                          </p:val>
                                        </p:tav>
                                      </p:tavLst>
                                    </p:anim>
                                    <p:animEffect transition="in" filter="fade">
                                      <p:cBhvr>
                                        <p:cTn id="10" dur="1000"/>
                                        <p:tgtEl>
                                          <p:spTgt spid="3">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style>
          <a:lnRef idx="0">
            <a:schemeClr val="accent2"/>
          </a:lnRef>
          <a:fillRef idx="3">
            <a:schemeClr val="accent2"/>
          </a:fillRef>
          <a:effectRef idx="3">
            <a:schemeClr val="accent2"/>
          </a:effectRef>
          <a:fontRef idx="minor">
            <a:schemeClr val="lt1"/>
          </a:fontRef>
        </p:style>
        <p:txBody>
          <a:bodyPr/>
          <a:lstStyle/>
          <a:p>
            <a:r>
              <a:rPr lang="es-AR" dirty="0" smtClean="0"/>
              <a:t>Operativo puerta a puerta</a:t>
            </a:r>
            <a:endParaRPr lang="es-AR" dirty="0"/>
          </a:p>
        </p:txBody>
      </p:sp>
      <p:pic>
        <p:nvPicPr>
          <p:cNvPr id="2050"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1843881"/>
            <a:ext cx="4038600" cy="403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1843881"/>
            <a:ext cx="4038600" cy="403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Sol"/>
          <p:cNvSpPr/>
          <p:nvPr/>
        </p:nvSpPr>
        <p:spPr>
          <a:xfrm>
            <a:off x="7550077" y="1340768"/>
            <a:ext cx="1115616" cy="1152128"/>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ustDataLst>
      <p:tags r:id="rId1"/>
    </p:custDataLst>
    <p:extLst>
      <p:ext uri="{BB962C8B-B14F-4D97-AF65-F5344CB8AC3E}">
        <p14:creationId xmlns:p14="http://schemas.microsoft.com/office/powerpoint/2010/main" val="1982176728"/>
      </p:ext>
    </p:extLst>
  </p:cSld>
  <p:clrMapOvr>
    <a:masterClrMapping/>
  </p:clrMapOvr>
  <mc:AlternateContent xmlns:mc="http://schemas.openxmlformats.org/markup-compatibility/2006">
    <mc:Choice xmlns:p14="http://schemas.microsoft.com/office/powerpoint/2010/main" Requires="p14">
      <p:transition spd="slow" p14:dur="1600" advTm="7884">
        <p14:gallery dir="l"/>
      </p:transition>
    </mc:Choice>
    <mc:Fallback>
      <p:transition spd="slow" advTm="78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arn(inVertical)">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barn(inVertical)">
                                      <p:cBhvr>
                                        <p:cTn id="17" dur="500"/>
                                        <p:tgtEl>
                                          <p:spTgt spid="20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style>
          <a:lnRef idx="0">
            <a:schemeClr val="accent2"/>
          </a:lnRef>
          <a:fillRef idx="3">
            <a:schemeClr val="accent2"/>
          </a:fillRef>
          <a:effectRef idx="3">
            <a:schemeClr val="accent2"/>
          </a:effectRef>
          <a:fontRef idx="minor">
            <a:schemeClr val="lt1"/>
          </a:fontRef>
        </p:style>
        <p:txBody>
          <a:bodyPr/>
          <a:lstStyle/>
          <a:p>
            <a:r>
              <a:rPr lang="es-AR" dirty="0" smtClean="0"/>
              <a:t>Charlas sobre implementación</a:t>
            </a:r>
            <a:endParaRPr lang="es-AR" dirty="0"/>
          </a:p>
        </p:txBody>
      </p:sp>
      <p:pic>
        <p:nvPicPr>
          <p:cNvPr id="3074"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43880"/>
            <a:ext cx="4038600" cy="4465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1772816"/>
            <a:ext cx="3723996" cy="4536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841225746"/>
      </p:ext>
    </p:extLst>
  </p:cSld>
  <p:clrMapOvr>
    <a:masterClrMapping/>
  </p:clrMapOvr>
  <mc:AlternateContent xmlns:mc="http://schemas.openxmlformats.org/markup-compatibility/2006">
    <mc:Choice xmlns:p14="http://schemas.microsoft.com/office/powerpoint/2010/main" Requires="p14">
      <p:transition spd="slow" p14:dur="1600" advTm="11089">
        <p14:gallery dir="l"/>
      </p:transition>
    </mc:Choice>
    <mc:Fallback>
      <p:transition spd="slow" advTm="110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wipe(down)">
                                      <p:cBhvr>
                                        <p:cTn id="12" dur="580">
                                          <p:stCondLst>
                                            <p:cond delay="0"/>
                                          </p:stCondLst>
                                        </p:cTn>
                                        <p:tgtEl>
                                          <p:spTgt spid="3074"/>
                                        </p:tgtEl>
                                      </p:cBhvr>
                                    </p:animEffect>
                                    <p:anim calcmode="lin" valueType="num">
                                      <p:cBhvr>
                                        <p:cTn id="13"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8" dur="26">
                                          <p:stCondLst>
                                            <p:cond delay="650"/>
                                          </p:stCondLst>
                                        </p:cTn>
                                        <p:tgtEl>
                                          <p:spTgt spid="3074"/>
                                        </p:tgtEl>
                                      </p:cBhvr>
                                      <p:to x="100000" y="60000"/>
                                    </p:animScale>
                                    <p:animScale>
                                      <p:cBhvr>
                                        <p:cTn id="19" dur="166" decel="50000">
                                          <p:stCondLst>
                                            <p:cond delay="676"/>
                                          </p:stCondLst>
                                        </p:cTn>
                                        <p:tgtEl>
                                          <p:spTgt spid="3074"/>
                                        </p:tgtEl>
                                      </p:cBhvr>
                                      <p:to x="100000" y="100000"/>
                                    </p:animScale>
                                    <p:animScale>
                                      <p:cBhvr>
                                        <p:cTn id="20" dur="26">
                                          <p:stCondLst>
                                            <p:cond delay="1312"/>
                                          </p:stCondLst>
                                        </p:cTn>
                                        <p:tgtEl>
                                          <p:spTgt spid="3074"/>
                                        </p:tgtEl>
                                      </p:cBhvr>
                                      <p:to x="100000" y="80000"/>
                                    </p:animScale>
                                    <p:animScale>
                                      <p:cBhvr>
                                        <p:cTn id="21" dur="166" decel="50000">
                                          <p:stCondLst>
                                            <p:cond delay="1338"/>
                                          </p:stCondLst>
                                        </p:cTn>
                                        <p:tgtEl>
                                          <p:spTgt spid="3074"/>
                                        </p:tgtEl>
                                      </p:cBhvr>
                                      <p:to x="100000" y="100000"/>
                                    </p:animScale>
                                    <p:animScale>
                                      <p:cBhvr>
                                        <p:cTn id="22" dur="26">
                                          <p:stCondLst>
                                            <p:cond delay="1642"/>
                                          </p:stCondLst>
                                        </p:cTn>
                                        <p:tgtEl>
                                          <p:spTgt spid="3074"/>
                                        </p:tgtEl>
                                      </p:cBhvr>
                                      <p:to x="100000" y="90000"/>
                                    </p:animScale>
                                    <p:animScale>
                                      <p:cBhvr>
                                        <p:cTn id="23" dur="166" decel="50000">
                                          <p:stCondLst>
                                            <p:cond delay="1668"/>
                                          </p:stCondLst>
                                        </p:cTn>
                                        <p:tgtEl>
                                          <p:spTgt spid="3074"/>
                                        </p:tgtEl>
                                      </p:cBhvr>
                                      <p:to x="100000" y="100000"/>
                                    </p:animScale>
                                    <p:animScale>
                                      <p:cBhvr>
                                        <p:cTn id="24" dur="26">
                                          <p:stCondLst>
                                            <p:cond delay="1808"/>
                                          </p:stCondLst>
                                        </p:cTn>
                                        <p:tgtEl>
                                          <p:spTgt spid="3074"/>
                                        </p:tgtEl>
                                      </p:cBhvr>
                                      <p:to x="100000" y="95000"/>
                                    </p:animScale>
                                    <p:animScale>
                                      <p:cBhvr>
                                        <p:cTn id="25" dur="166" decel="50000">
                                          <p:stCondLst>
                                            <p:cond delay="1834"/>
                                          </p:stCondLst>
                                        </p:cTn>
                                        <p:tgtEl>
                                          <p:spTgt spid="3074"/>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nodeType="clickEffect">
                                  <p:stCondLst>
                                    <p:cond delay="0"/>
                                  </p:stCondLst>
                                  <p:childTnLst>
                                    <p:set>
                                      <p:cBhvr>
                                        <p:cTn id="29" dur="1" fill="hold">
                                          <p:stCondLst>
                                            <p:cond delay="0"/>
                                          </p:stCondLst>
                                        </p:cTn>
                                        <p:tgtEl>
                                          <p:spTgt spid="3075"/>
                                        </p:tgtEl>
                                        <p:attrNameLst>
                                          <p:attrName>style.visibility</p:attrName>
                                        </p:attrNameLst>
                                      </p:cBhvr>
                                      <p:to>
                                        <p:strVal val="visible"/>
                                      </p:to>
                                    </p:set>
                                    <p:animEffect transition="in" filter="fade">
                                      <p:cBhvr>
                                        <p:cTn id="30" dur="2000"/>
                                        <p:tgtEl>
                                          <p:spTgt spid="3075"/>
                                        </p:tgtEl>
                                      </p:cBhvr>
                                    </p:animEffect>
                                    <p:anim calcmode="lin" valueType="num">
                                      <p:cBhvr>
                                        <p:cTn id="31" dur="2000" fill="hold"/>
                                        <p:tgtEl>
                                          <p:spTgt spid="3075"/>
                                        </p:tgtEl>
                                        <p:attrNameLst>
                                          <p:attrName>ppt_w</p:attrName>
                                        </p:attrNameLst>
                                      </p:cBhvr>
                                      <p:tavLst>
                                        <p:tav tm="0" fmla="#ppt_w*sin(2.5*pi*$)">
                                          <p:val>
                                            <p:fltVal val="0"/>
                                          </p:val>
                                        </p:tav>
                                        <p:tav tm="100000">
                                          <p:val>
                                            <p:fltVal val="1"/>
                                          </p:val>
                                        </p:tav>
                                      </p:tavLst>
                                    </p:anim>
                                    <p:anim calcmode="lin" valueType="num">
                                      <p:cBhvr>
                                        <p:cTn id="32" dur="2000" fill="hold"/>
                                        <p:tgtEl>
                                          <p:spTgt spid="30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16632"/>
            <a:ext cx="8229600" cy="1143000"/>
          </a:xfrm>
        </p:spPr>
        <p:style>
          <a:lnRef idx="0">
            <a:schemeClr val="accent4"/>
          </a:lnRef>
          <a:fillRef idx="3">
            <a:schemeClr val="accent4"/>
          </a:fillRef>
          <a:effectRef idx="3">
            <a:schemeClr val="accent4"/>
          </a:effectRef>
          <a:fontRef idx="minor">
            <a:schemeClr val="lt1"/>
          </a:fontRef>
        </p:style>
        <p:txBody>
          <a:bodyPr/>
          <a:lstStyle/>
          <a:p>
            <a:r>
              <a:rPr lang="es-AR" dirty="0" smtClean="0"/>
              <a:t>Instructivo</a:t>
            </a:r>
            <a:endParaRPr lang="es-AR"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4278" y="1412776"/>
            <a:ext cx="8730210"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418065278"/>
      </p:ext>
    </p:extLst>
  </p:cSld>
  <p:clrMapOvr>
    <a:masterClrMapping/>
  </p:clrMapOvr>
  <mc:AlternateContent xmlns:mc="http://schemas.openxmlformats.org/markup-compatibility/2006">
    <mc:Choice xmlns:p14="http://schemas.microsoft.com/office/powerpoint/2010/main" Requires="p14">
      <p:transition spd="slow" p14:dur="1200" advTm="43513">
        <p14:flip dir="r"/>
      </p:transition>
    </mc:Choice>
    <mc:Fallback>
      <p:transition spd="slow" advTm="435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randombar(horizontal)">
                                      <p:cBhvr>
                                        <p:cTn id="14"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332656"/>
            <a:ext cx="7772400" cy="1470025"/>
          </a:xfrm>
        </p:spPr>
        <p:style>
          <a:lnRef idx="0">
            <a:schemeClr val="accent6"/>
          </a:lnRef>
          <a:fillRef idx="3">
            <a:schemeClr val="accent6"/>
          </a:fillRef>
          <a:effectRef idx="3">
            <a:schemeClr val="accent6"/>
          </a:effectRef>
          <a:fontRef idx="minor">
            <a:schemeClr val="lt1"/>
          </a:fontRef>
        </p:style>
        <p:txBody>
          <a:bodyPr/>
          <a:lstStyle/>
          <a:p>
            <a:r>
              <a:rPr lang="es-AR" b="1" dirty="0" smtClean="0">
                <a:solidFill>
                  <a:srgbClr val="7030A0"/>
                </a:solidFill>
              </a:rPr>
              <a:t>Paso a Paso</a:t>
            </a:r>
            <a:endParaRPr lang="es-AR" b="1" dirty="0">
              <a:solidFill>
                <a:srgbClr val="7030A0"/>
              </a:solidFill>
            </a:endParaRPr>
          </a:p>
        </p:txBody>
      </p:sp>
      <p:sp>
        <p:nvSpPr>
          <p:cNvPr id="3" name="2 Subtítulo"/>
          <p:cNvSpPr>
            <a:spLocks noGrp="1"/>
          </p:cNvSpPr>
          <p:nvPr>
            <p:ph type="subTitle" idx="1"/>
          </p:nvPr>
        </p:nvSpPr>
        <p:spPr>
          <a:xfrm>
            <a:off x="1331640" y="1916832"/>
            <a:ext cx="6400800" cy="4154016"/>
          </a:xfrm>
        </p:spPr>
        <p:txBody>
          <a:bodyPr>
            <a:normAutofit fontScale="92500"/>
          </a:bodyPr>
          <a:lstStyle/>
          <a:p>
            <a:pPr marL="457200" indent="-457200">
              <a:buFont typeface="Arial" panose="020B0604020202020204" pitchFamily="34" charset="0"/>
              <a:buChar char="•"/>
            </a:pPr>
            <a:r>
              <a:rPr lang="es-AR" dirty="0" smtClean="0">
                <a:solidFill>
                  <a:schemeClr val="tx1"/>
                </a:solidFill>
              </a:rPr>
              <a:t>Explicar para que sirve el test</a:t>
            </a:r>
          </a:p>
          <a:p>
            <a:pPr marL="457200" indent="-457200">
              <a:buFont typeface="Arial" panose="020B0604020202020204" pitchFamily="34" charset="0"/>
              <a:buChar char="•"/>
            </a:pPr>
            <a:r>
              <a:rPr lang="es-AR" dirty="0" smtClean="0">
                <a:solidFill>
                  <a:schemeClr val="tx1"/>
                </a:solidFill>
              </a:rPr>
              <a:t>Entrega del Test</a:t>
            </a:r>
          </a:p>
          <a:p>
            <a:pPr marL="457200" indent="-457200">
              <a:buFont typeface="Arial" panose="020B0604020202020204" pitchFamily="34" charset="0"/>
              <a:buChar char="•"/>
            </a:pPr>
            <a:r>
              <a:rPr lang="es-AR" dirty="0" smtClean="0">
                <a:solidFill>
                  <a:schemeClr val="tx1"/>
                </a:solidFill>
              </a:rPr>
              <a:t>Seguimiento de recepción del mismo</a:t>
            </a:r>
          </a:p>
          <a:p>
            <a:pPr marL="457200" indent="-457200">
              <a:buFont typeface="Arial" panose="020B0604020202020204" pitchFamily="34" charset="0"/>
              <a:buChar char="•"/>
            </a:pPr>
            <a:r>
              <a:rPr lang="es-AR" dirty="0" smtClean="0">
                <a:solidFill>
                  <a:schemeClr val="tx1"/>
                </a:solidFill>
              </a:rPr>
              <a:t>Entrega a Laboratorio</a:t>
            </a:r>
          </a:p>
          <a:p>
            <a:pPr marL="457200" indent="-457200">
              <a:buFont typeface="Arial" panose="020B0604020202020204" pitchFamily="34" charset="0"/>
              <a:buChar char="•"/>
            </a:pPr>
            <a:r>
              <a:rPr lang="es-AR" dirty="0" smtClean="0">
                <a:solidFill>
                  <a:schemeClr val="tx1"/>
                </a:solidFill>
              </a:rPr>
              <a:t>Seguimiento de resultados</a:t>
            </a:r>
          </a:p>
          <a:p>
            <a:pPr marL="457200" indent="-457200">
              <a:buFont typeface="Arial" panose="020B0604020202020204" pitchFamily="34" charset="0"/>
              <a:buChar char="•"/>
            </a:pPr>
            <a:r>
              <a:rPr lang="es-AR" dirty="0" smtClean="0">
                <a:solidFill>
                  <a:schemeClr val="tx1"/>
                </a:solidFill>
              </a:rPr>
              <a:t>Informe de Resultado a las pacientes</a:t>
            </a:r>
          </a:p>
          <a:p>
            <a:pPr marL="457200" indent="-457200">
              <a:buFont typeface="Arial" panose="020B0604020202020204" pitchFamily="34" charset="0"/>
              <a:buChar char="•"/>
            </a:pPr>
            <a:r>
              <a:rPr lang="es-AR" dirty="0" smtClean="0">
                <a:solidFill>
                  <a:schemeClr val="tx1"/>
                </a:solidFill>
              </a:rPr>
              <a:t>Derivación en caso de ser necesaria</a:t>
            </a:r>
            <a:endParaRPr lang="es-AR" dirty="0">
              <a:solidFill>
                <a:schemeClr val="tx1"/>
              </a:solidFill>
            </a:endParaRPr>
          </a:p>
        </p:txBody>
      </p:sp>
    </p:spTree>
    <p:custDataLst>
      <p:tags r:id="rId1"/>
    </p:custDataLst>
    <p:extLst>
      <p:ext uri="{BB962C8B-B14F-4D97-AF65-F5344CB8AC3E}">
        <p14:creationId xmlns:p14="http://schemas.microsoft.com/office/powerpoint/2010/main" val="1382210281"/>
      </p:ext>
    </p:extLst>
  </p:cSld>
  <p:clrMapOvr>
    <a:masterClrMapping/>
  </p:clrMapOvr>
  <p:transition spd="slow" advTm="2191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5" dur="10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p:cTn id="30"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 calcmode="lin" valueType="num">
                                      <p:cBhvr>
                                        <p:cTn id="38"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p:cTn id="46"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7"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8"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9" dur="10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p:cTn id="54"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 calcmode="lin" valueType="num">
                                      <p:cBhvr>
                                        <p:cTn id="62"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3"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4"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5"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404664"/>
            <a:ext cx="7772400" cy="5904655"/>
          </a:xfrm>
        </p:spPr>
        <p:style>
          <a:lnRef idx="0">
            <a:schemeClr val="accent4"/>
          </a:lnRef>
          <a:fillRef idx="3">
            <a:schemeClr val="accent4"/>
          </a:fillRef>
          <a:effectRef idx="3">
            <a:schemeClr val="accent4"/>
          </a:effectRef>
          <a:fontRef idx="minor">
            <a:schemeClr val="lt1"/>
          </a:fontRef>
        </p:style>
        <p:txBody>
          <a:bodyPr>
            <a:normAutofit/>
          </a:bodyPr>
          <a:lstStyle/>
          <a:p>
            <a:r>
              <a:rPr lang="es-AR" sz="3000" dirty="0" smtClean="0"/>
              <a:t>La </a:t>
            </a:r>
            <a:r>
              <a:rPr lang="es-AR" sz="3000" dirty="0"/>
              <a:t>posibilidad de acceder a la </a:t>
            </a:r>
            <a:r>
              <a:rPr lang="es-AR" sz="3000" dirty="0" err="1"/>
              <a:t>autotoma</a:t>
            </a:r>
            <a:r>
              <a:rPr lang="es-AR" sz="3000" dirty="0"/>
              <a:t> alivio la alta demanda que existía posterior a la apertura pos </a:t>
            </a:r>
            <a:r>
              <a:rPr lang="es-AR" sz="3000" dirty="0" err="1"/>
              <a:t>covid</a:t>
            </a:r>
            <a:r>
              <a:rPr lang="es-AR" sz="3000" dirty="0"/>
              <a:t> en relación a los controles ginecológicos</a:t>
            </a:r>
            <a:r>
              <a:rPr lang="es-AR" sz="3000" dirty="0" smtClean="0"/>
              <a:t>.</a:t>
            </a:r>
            <a:br>
              <a:rPr lang="es-AR" sz="3000" dirty="0" smtClean="0"/>
            </a:br>
            <a:r>
              <a:rPr lang="es-AR" sz="3000" dirty="0"/>
              <a:t/>
            </a:r>
            <a:br>
              <a:rPr lang="es-AR" sz="3000" dirty="0"/>
            </a:br>
            <a:r>
              <a:rPr lang="es-AR" sz="3000" dirty="0"/>
              <a:t>Desde el equipo teníamos la preocupación de cómo sería la recepción de la </a:t>
            </a:r>
            <a:r>
              <a:rPr lang="es-AR" sz="3000" dirty="0" err="1"/>
              <a:t>autotoma</a:t>
            </a:r>
            <a:r>
              <a:rPr lang="es-AR" sz="3000" dirty="0"/>
              <a:t> en la población, y nos sorprendió la buena respuesta y lo practico que les resulto a las mujeres realizar este </a:t>
            </a:r>
            <a:r>
              <a:rPr lang="es-AR" sz="3000" dirty="0" smtClean="0"/>
              <a:t>test, </a:t>
            </a:r>
            <a:r>
              <a:rPr lang="es-AR" sz="3000" dirty="0"/>
              <a:t>sin importar el grupo etario.</a:t>
            </a:r>
            <a:br>
              <a:rPr lang="es-AR" sz="3000" dirty="0"/>
            </a:br>
            <a:endParaRPr lang="es-AR" sz="3000" dirty="0"/>
          </a:p>
        </p:txBody>
      </p:sp>
    </p:spTree>
    <p:custDataLst>
      <p:tags r:id="rId1"/>
    </p:custDataLst>
    <p:extLst>
      <p:ext uri="{BB962C8B-B14F-4D97-AF65-F5344CB8AC3E}">
        <p14:creationId xmlns:p14="http://schemas.microsoft.com/office/powerpoint/2010/main" val="2669875063"/>
      </p:ext>
    </p:extLst>
  </p:cSld>
  <p:clrMapOvr>
    <a:masterClrMapping/>
  </p:clrMapOvr>
  <mc:AlternateContent xmlns:mc="http://schemas.openxmlformats.org/markup-compatibility/2006">
    <mc:Choice xmlns:p14="http://schemas.microsoft.com/office/powerpoint/2010/main" Requires="p14">
      <p:transition spd="slow" p14:dur="1200" advTm="21711">
        <p14:flip dir="r"/>
      </p:transition>
    </mc:Choice>
    <mc:Fallback>
      <p:transition spd="slow" advTm="217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r>
              <a:rPr lang="es-AR" dirty="0" smtClean="0">
                <a:effectLst>
                  <a:outerShdw blurRad="38100" dist="38100" dir="2700000" algn="tl">
                    <a:srgbClr val="000000">
                      <a:alpha val="43137"/>
                    </a:srgbClr>
                  </a:outerShdw>
                </a:effectLst>
              </a:rPr>
              <a:t>Difusión y entrega de VPH en escuelas</a:t>
            </a:r>
            <a:endParaRPr lang="es-AR" dirty="0">
              <a:effectLst>
                <a:outerShdw blurRad="38100" dist="38100" dir="2700000" algn="tl">
                  <a:srgbClr val="000000">
                    <a:alpha val="43137"/>
                  </a:srgbClr>
                </a:outerShdw>
              </a:effectLst>
            </a:endParaRPr>
          </a:p>
        </p:txBody>
      </p:sp>
      <p:pic>
        <p:nvPicPr>
          <p:cNvPr id="6" name="5 Marcador de contenido"/>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43608" y="1600200"/>
            <a:ext cx="3168351" cy="4525963"/>
          </a:xfrm>
          <a:prstGeom prst="rect">
            <a:avLst/>
          </a:prstGeom>
          <a:ln>
            <a:noFill/>
          </a:ln>
          <a:effectLst>
            <a:softEdge rad="112500"/>
          </a:effectLst>
        </p:spPr>
      </p:pic>
      <p:pic>
        <p:nvPicPr>
          <p:cNvPr id="7" name="6 Marcador de contenido"/>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32040" y="1600200"/>
            <a:ext cx="3008387" cy="4525963"/>
          </a:xfrm>
          <a:prstGeom prst="rect">
            <a:avLst/>
          </a:prstGeom>
          <a:ln>
            <a:noFill/>
          </a:ln>
          <a:effectLst>
            <a:softEdge rad="112500"/>
          </a:effectLst>
        </p:spPr>
      </p:pic>
    </p:spTree>
    <p:extLst>
      <p:ext uri="{BB962C8B-B14F-4D97-AF65-F5344CB8AC3E}">
        <p14:creationId xmlns:p14="http://schemas.microsoft.com/office/powerpoint/2010/main" val="2623479711"/>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Marcador de contenido"/>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90580" y="332656"/>
            <a:ext cx="3258847" cy="57935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8 Marcador de contenido"/>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716016" y="393876"/>
            <a:ext cx="3224411" cy="5732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1831171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131840" y="1196752"/>
            <a:ext cx="2952328" cy="7920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AR"/>
          </a:p>
        </p:txBody>
      </p:sp>
      <p:sp>
        <p:nvSpPr>
          <p:cNvPr id="2" name="1 Título"/>
          <p:cNvSpPr>
            <a:spLocks noGrp="1"/>
          </p:cNvSpPr>
          <p:nvPr>
            <p:ph type="ctrTitle"/>
          </p:nvPr>
        </p:nvSpPr>
        <p:spPr>
          <a:xfrm>
            <a:off x="721804" y="1052736"/>
            <a:ext cx="7772400" cy="1037977"/>
          </a:xfrm>
        </p:spPr>
        <p:txBody>
          <a:bodyPr/>
          <a:lstStyle/>
          <a:p>
            <a:r>
              <a:rPr lang="es-AR" dirty="0" smtClean="0">
                <a:solidFill>
                  <a:srgbClr val="7030A0"/>
                </a:solidFill>
              </a:rPr>
              <a:t>AUTORAS</a:t>
            </a:r>
            <a:endParaRPr lang="es-AR" dirty="0">
              <a:solidFill>
                <a:srgbClr val="7030A0"/>
              </a:solidFill>
            </a:endParaRPr>
          </a:p>
        </p:txBody>
      </p:sp>
      <p:sp>
        <p:nvSpPr>
          <p:cNvPr id="3" name="2 Subtítulo"/>
          <p:cNvSpPr>
            <a:spLocks noGrp="1"/>
          </p:cNvSpPr>
          <p:nvPr>
            <p:ph type="subTitle" idx="1"/>
          </p:nvPr>
        </p:nvSpPr>
        <p:spPr>
          <a:xfrm>
            <a:off x="1371600" y="3140968"/>
            <a:ext cx="6400800" cy="2497832"/>
          </a:xfrm>
        </p:spPr>
        <p:txBody>
          <a:bodyPr>
            <a:normAutofit fontScale="77500" lnSpcReduction="20000"/>
          </a:bodyPr>
          <a:lstStyle/>
          <a:p>
            <a:pPr lvl="0"/>
            <a:r>
              <a:rPr lang="es-AR" b="1" dirty="0">
                <a:solidFill>
                  <a:schemeClr val="tx1"/>
                </a:solidFill>
              </a:rPr>
              <a:t>GOMEZ MARCELA – PROMOTORA DE </a:t>
            </a:r>
            <a:r>
              <a:rPr lang="es-AR" b="1" dirty="0" smtClean="0">
                <a:solidFill>
                  <a:schemeClr val="tx1"/>
                </a:solidFill>
              </a:rPr>
              <a:t>SALUD</a:t>
            </a:r>
          </a:p>
          <a:p>
            <a:pPr lvl="0"/>
            <a:endParaRPr lang="es-AR" dirty="0">
              <a:solidFill>
                <a:schemeClr val="tx1"/>
              </a:solidFill>
            </a:endParaRPr>
          </a:p>
          <a:p>
            <a:pPr lvl="0"/>
            <a:r>
              <a:rPr lang="es-AR" b="1" dirty="0">
                <a:solidFill>
                  <a:schemeClr val="tx1"/>
                </a:solidFill>
              </a:rPr>
              <a:t>PALAZZOLO ROSANA – PROMOTORA DE </a:t>
            </a:r>
            <a:r>
              <a:rPr lang="es-AR" b="1" dirty="0" smtClean="0">
                <a:solidFill>
                  <a:schemeClr val="tx1"/>
                </a:solidFill>
              </a:rPr>
              <a:t>SALUD</a:t>
            </a:r>
          </a:p>
          <a:p>
            <a:pPr lvl="0"/>
            <a:endParaRPr lang="es-AR" dirty="0">
              <a:solidFill>
                <a:schemeClr val="tx1"/>
              </a:solidFill>
            </a:endParaRPr>
          </a:p>
          <a:p>
            <a:r>
              <a:rPr lang="es-AR" b="1" dirty="0">
                <a:solidFill>
                  <a:schemeClr val="tx1"/>
                </a:solidFill>
              </a:rPr>
              <a:t>GALARZA GRACIELA – SERVICIOS GENERALES</a:t>
            </a:r>
            <a:endParaRPr lang="es-AR" dirty="0">
              <a:solidFill>
                <a:schemeClr val="tx1"/>
              </a:solidFill>
            </a:endParaRPr>
          </a:p>
        </p:txBody>
      </p:sp>
    </p:spTree>
    <p:custDataLst>
      <p:tags r:id="rId1"/>
    </p:custDataLst>
    <p:extLst>
      <p:ext uri="{BB962C8B-B14F-4D97-AF65-F5344CB8AC3E}">
        <p14:creationId xmlns:p14="http://schemas.microsoft.com/office/powerpoint/2010/main" val="1469080393"/>
      </p:ext>
    </p:extLst>
  </p:cSld>
  <p:clrMapOvr>
    <a:masterClrMapping/>
  </p:clrMapOvr>
  <p:transition spd="slow" advTm="7898">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Marcador de contenido"/>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95536" y="764704"/>
            <a:ext cx="8363272" cy="4704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31292629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51520" y="116632"/>
            <a:ext cx="8712968" cy="662473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AR"/>
          </a:p>
        </p:txBody>
      </p:sp>
      <p:sp>
        <p:nvSpPr>
          <p:cNvPr id="3" name="2 Título"/>
          <p:cNvSpPr>
            <a:spLocks noGrp="1"/>
          </p:cNvSpPr>
          <p:nvPr>
            <p:ph type="title"/>
          </p:nvPr>
        </p:nvSpPr>
        <p:spPr>
          <a:xfrm>
            <a:off x="395536" y="4365104"/>
            <a:ext cx="8229600" cy="1143000"/>
          </a:xfrm>
        </p:spPr>
        <p:txBody>
          <a:bodyPr>
            <a:normAutofit/>
          </a:bodyPr>
          <a:lstStyle/>
          <a:p>
            <a:r>
              <a:rPr lang="es-AR" dirty="0" smtClean="0">
                <a:effectLst>
                  <a:outerShdw blurRad="38100" dist="38100" dir="2700000" algn="tl">
                    <a:srgbClr val="000000">
                      <a:alpha val="43137"/>
                    </a:srgbClr>
                  </a:outerShdw>
                </a:effectLst>
              </a:rPr>
              <a:t>CAPS SANTA LAURA</a:t>
            </a:r>
            <a:endParaRPr lang="es-AR" dirty="0">
              <a:effectLst>
                <a:outerShdw blurRad="38100" dist="38100" dir="2700000" algn="tl">
                  <a:srgbClr val="000000">
                    <a:alpha val="43137"/>
                  </a:srgbClr>
                </a:outerShdw>
              </a:effectLst>
            </a:endParaRPr>
          </a:p>
        </p:txBody>
      </p:sp>
      <p:sp>
        <p:nvSpPr>
          <p:cNvPr id="5" name="2 Título"/>
          <p:cNvSpPr txBox="1">
            <a:spLocks/>
          </p:cNvSpPr>
          <p:nvPr/>
        </p:nvSpPr>
        <p:spPr>
          <a:xfrm>
            <a:off x="547936" y="51847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AR" dirty="0" smtClean="0">
                <a:effectLst>
                  <a:outerShdw blurRad="38100" dist="38100" dir="2700000" algn="tl">
                    <a:srgbClr val="000000">
                      <a:alpha val="43137"/>
                    </a:srgbClr>
                  </a:outerShdw>
                </a:effectLst>
              </a:rPr>
              <a:t>Agradece su atención.</a:t>
            </a:r>
            <a:endParaRPr lang="es-AR" dirty="0">
              <a:effectLst>
                <a:outerShdw blurRad="38100" dist="38100" dir="2700000" algn="tl">
                  <a:srgbClr val="000000">
                    <a:alpha val="43137"/>
                  </a:srgbClr>
                </a:outerShdw>
              </a:effectLst>
            </a:endParaRPr>
          </a:p>
        </p:txBody>
      </p:sp>
      <p:pic>
        <p:nvPicPr>
          <p:cNvPr id="2" name="1 Imagen"/>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29655" t="25769" r="29883" b="30341"/>
          <a:stretch/>
        </p:blipFill>
        <p:spPr>
          <a:xfrm>
            <a:off x="3699349" y="1052736"/>
            <a:ext cx="1926773" cy="2090057"/>
          </a:xfrm>
          <a:prstGeom prst="rect">
            <a:avLst/>
          </a:prstGeom>
        </p:spPr>
      </p:pic>
    </p:spTree>
    <p:extLst>
      <p:ext uri="{BB962C8B-B14F-4D97-AF65-F5344CB8AC3E}">
        <p14:creationId xmlns:p14="http://schemas.microsoft.com/office/powerpoint/2010/main" val="3501438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redondeado"/>
          <p:cNvSpPr/>
          <p:nvPr/>
        </p:nvSpPr>
        <p:spPr>
          <a:xfrm>
            <a:off x="3203848" y="1340768"/>
            <a:ext cx="2808312" cy="8640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AR"/>
          </a:p>
        </p:txBody>
      </p:sp>
      <p:sp>
        <p:nvSpPr>
          <p:cNvPr id="4" name="3 Título"/>
          <p:cNvSpPr>
            <a:spLocks noGrp="1"/>
          </p:cNvSpPr>
          <p:nvPr>
            <p:ph type="ctrTitle"/>
          </p:nvPr>
        </p:nvSpPr>
        <p:spPr>
          <a:xfrm>
            <a:off x="683568" y="980728"/>
            <a:ext cx="7772400" cy="1470025"/>
          </a:xfrm>
        </p:spPr>
        <p:txBody>
          <a:bodyPr/>
          <a:lstStyle/>
          <a:p>
            <a:r>
              <a:rPr lang="es-AR" b="1" u="sng" dirty="0" smtClean="0">
                <a:solidFill>
                  <a:srgbClr val="00B050"/>
                </a:solidFill>
              </a:rPr>
              <a:t>Problema</a:t>
            </a:r>
            <a:endParaRPr lang="es-AR" b="1" u="sng" dirty="0">
              <a:solidFill>
                <a:srgbClr val="00B050"/>
              </a:solidFill>
            </a:endParaRPr>
          </a:p>
        </p:txBody>
      </p:sp>
      <p:sp>
        <p:nvSpPr>
          <p:cNvPr id="5" name="4 Subtítulo"/>
          <p:cNvSpPr>
            <a:spLocks noGrp="1"/>
          </p:cNvSpPr>
          <p:nvPr>
            <p:ph type="subTitle" idx="1"/>
          </p:nvPr>
        </p:nvSpPr>
        <p:spPr>
          <a:xfrm>
            <a:off x="1407604" y="2996952"/>
            <a:ext cx="6400800" cy="1752600"/>
          </a:xfrm>
        </p:spPr>
        <p:txBody>
          <a:bodyPr>
            <a:noAutofit/>
          </a:bodyPr>
          <a:lstStyle/>
          <a:p>
            <a:r>
              <a:rPr lang="es-AR" sz="4000" b="1" dirty="0">
                <a:solidFill>
                  <a:schemeClr val="tx1"/>
                </a:solidFill>
              </a:rPr>
              <a:t>P</a:t>
            </a:r>
            <a:r>
              <a:rPr lang="es-AR" sz="4000" b="1" dirty="0" smtClean="0">
                <a:solidFill>
                  <a:schemeClr val="tx1"/>
                </a:solidFill>
              </a:rPr>
              <a:t>resencia </a:t>
            </a:r>
            <a:r>
              <a:rPr lang="es-AR" sz="4000" b="1" dirty="0">
                <a:solidFill>
                  <a:schemeClr val="tx1"/>
                </a:solidFill>
              </a:rPr>
              <a:t>de cáncer de cuello de útero en mujeres mayores de 30 años.</a:t>
            </a:r>
          </a:p>
        </p:txBody>
      </p:sp>
    </p:spTree>
    <p:custDataLst>
      <p:tags r:id="rId1"/>
    </p:custDataLst>
    <p:extLst>
      <p:ext uri="{BB962C8B-B14F-4D97-AF65-F5344CB8AC3E}">
        <p14:creationId xmlns:p14="http://schemas.microsoft.com/office/powerpoint/2010/main" val="66368972"/>
      </p:ext>
    </p:extLst>
  </p:cSld>
  <p:clrMapOvr>
    <a:masterClrMapping/>
  </p:clrMapOvr>
  <mc:AlternateContent xmlns:mc="http://schemas.openxmlformats.org/markup-compatibility/2006">
    <mc:Choice xmlns:p14="http://schemas.microsoft.com/office/powerpoint/2010/main" Requires="p14">
      <p:transition p14:dur="100" advTm="7344">
        <p:cut/>
      </p:transition>
    </mc:Choice>
    <mc:Fallback>
      <p:transition advTm="7344">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1000"/>
                                        <p:tgtEl>
                                          <p:spTgt spid="5">
                                            <p:txEl>
                                              <p:pRg st="0" end="0"/>
                                            </p:txEl>
                                          </p:spTgt>
                                        </p:tgtEl>
                                      </p:cBhvr>
                                    </p:animEffect>
                                    <p:anim calcmode="lin" valueType="num">
                                      <p:cBhvr>
                                        <p:cTn id="2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142781" y="368660"/>
            <a:ext cx="2880320" cy="79208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AR">
              <a:solidFill>
                <a:schemeClr val="accent2">
                  <a:lumMod val="60000"/>
                  <a:lumOff val="40000"/>
                </a:schemeClr>
              </a:solidFill>
            </a:endParaRPr>
          </a:p>
        </p:txBody>
      </p:sp>
      <p:sp>
        <p:nvSpPr>
          <p:cNvPr id="2" name="1 Título"/>
          <p:cNvSpPr>
            <a:spLocks noGrp="1"/>
          </p:cNvSpPr>
          <p:nvPr>
            <p:ph type="ctrTitle"/>
          </p:nvPr>
        </p:nvSpPr>
        <p:spPr>
          <a:xfrm>
            <a:off x="683568" y="404665"/>
            <a:ext cx="7772400" cy="756083"/>
          </a:xfrm>
        </p:spPr>
        <p:txBody>
          <a:bodyPr>
            <a:normAutofit fontScale="90000"/>
          </a:bodyPr>
          <a:lstStyle/>
          <a:p>
            <a:r>
              <a:rPr lang="es-AR" dirty="0" smtClean="0">
                <a:solidFill>
                  <a:schemeClr val="accent3">
                    <a:lumMod val="20000"/>
                    <a:lumOff val="80000"/>
                  </a:schemeClr>
                </a:solidFill>
              </a:rPr>
              <a:t>Objetivos:</a:t>
            </a:r>
            <a:endParaRPr lang="es-AR" dirty="0">
              <a:solidFill>
                <a:schemeClr val="accent3">
                  <a:lumMod val="20000"/>
                  <a:lumOff val="80000"/>
                </a:schemeClr>
              </a:solidFill>
            </a:endParaRPr>
          </a:p>
        </p:txBody>
      </p:sp>
      <p:sp>
        <p:nvSpPr>
          <p:cNvPr id="3" name="2 Subtítulo"/>
          <p:cNvSpPr>
            <a:spLocks noGrp="1"/>
          </p:cNvSpPr>
          <p:nvPr>
            <p:ph type="subTitle" idx="1"/>
          </p:nvPr>
        </p:nvSpPr>
        <p:spPr>
          <a:xfrm>
            <a:off x="1371600" y="1556792"/>
            <a:ext cx="6400800" cy="4968552"/>
          </a:xfrm>
        </p:spPr>
        <p:txBody>
          <a:bodyPr>
            <a:normAutofit fontScale="92500"/>
          </a:bodyPr>
          <a:lstStyle/>
          <a:p>
            <a:r>
              <a:rPr lang="es-AR" b="1" dirty="0">
                <a:solidFill>
                  <a:schemeClr val="tx1"/>
                </a:solidFill>
              </a:rPr>
              <a:t>1) Prevenir el cáncer de cuello de útero en mujeres mayores de 30 años</a:t>
            </a:r>
          </a:p>
          <a:p>
            <a:r>
              <a:rPr lang="es-AR" b="1" dirty="0">
                <a:solidFill>
                  <a:schemeClr val="tx1"/>
                </a:solidFill>
              </a:rPr>
              <a:t>2) Acceder a la mayor cantidad de mujeres para la entrega del test de VPH (virus de papiloma humano) para su </a:t>
            </a:r>
            <a:r>
              <a:rPr lang="es-AR" b="1" dirty="0" err="1">
                <a:solidFill>
                  <a:schemeClr val="tx1"/>
                </a:solidFill>
              </a:rPr>
              <a:t>autotoma</a:t>
            </a:r>
            <a:r>
              <a:rPr lang="es-AR" b="1" dirty="0">
                <a:solidFill>
                  <a:schemeClr val="tx1"/>
                </a:solidFill>
              </a:rPr>
              <a:t>.</a:t>
            </a:r>
          </a:p>
          <a:p>
            <a:r>
              <a:rPr lang="es-AR" b="1" dirty="0">
                <a:solidFill>
                  <a:schemeClr val="tx1"/>
                </a:solidFill>
              </a:rPr>
              <a:t>3) Tener un mayor acceso para la prevención del CCU a mujeres que no acceden a la consulta ginecológica.</a:t>
            </a:r>
          </a:p>
          <a:p>
            <a:endParaRPr lang="es-AR" dirty="0"/>
          </a:p>
        </p:txBody>
      </p:sp>
    </p:spTree>
    <p:custDataLst>
      <p:tags r:id="rId1"/>
    </p:custDataLst>
    <p:extLst>
      <p:ext uri="{BB962C8B-B14F-4D97-AF65-F5344CB8AC3E}">
        <p14:creationId xmlns:p14="http://schemas.microsoft.com/office/powerpoint/2010/main" val="4120643519"/>
      </p:ext>
    </p:extLst>
  </p:cSld>
  <p:clrMapOvr>
    <a:masterClrMapping/>
  </p:clrMapOvr>
  <mc:AlternateContent xmlns:mc="http://schemas.openxmlformats.org/markup-compatibility/2006">
    <mc:Choice xmlns:p14="http://schemas.microsoft.com/office/powerpoint/2010/main" Requires="p14">
      <p:transition spd="med" p14:dur="700" advTm="17234">
        <p:fade/>
      </p:transition>
    </mc:Choice>
    <mc:Fallback>
      <p:transition spd="med" advTm="172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5" dur="10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p:cTn id="30"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332656"/>
            <a:ext cx="8064896" cy="6120679"/>
          </a:xfrm>
        </p:spPr>
        <p:style>
          <a:lnRef idx="1">
            <a:schemeClr val="accent1"/>
          </a:lnRef>
          <a:fillRef idx="2">
            <a:schemeClr val="accent1"/>
          </a:fillRef>
          <a:effectRef idx="1">
            <a:schemeClr val="accent1"/>
          </a:effectRef>
          <a:fontRef idx="minor">
            <a:schemeClr val="dk1"/>
          </a:fontRef>
        </p:style>
        <p:txBody>
          <a:bodyPr>
            <a:noAutofit/>
          </a:bodyPr>
          <a:lstStyle/>
          <a:p>
            <a:r>
              <a:rPr lang="es-AR" sz="3000" dirty="0" smtClean="0"/>
              <a:t/>
            </a:r>
            <a:br>
              <a:rPr lang="es-AR" sz="3000" dirty="0" smtClean="0"/>
            </a:br>
            <a:r>
              <a:rPr lang="es-AR" sz="3000" dirty="0" smtClean="0"/>
              <a:t>En </a:t>
            </a:r>
            <a:r>
              <a:rPr lang="es-AR" sz="3000" dirty="0"/>
              <a:t>nuestro país, el cáncer de cuello de </a:t>
            </a:r>
            <a:r>
              <a:rPr lang="es-AR" sz="3000" dirty="0" smtClean="0"/>
              <a:t>útero</a:t>
            </a:r>
            <a:br>
              <a:rPr lang="es-AR" sz="3000" dirty="0" smtClean="0"/>
            </a:br>
            <a:r>
              <a:rPr lang="es-AR" sz="3000" dirty="0" smtClean="0"/>
              <a:t> </a:t>
            </a:r>
            <a:r>
              <a:rPr lang="es-AR" sz="3000" dirty="0"/>
              <a:t>(en adelante CCU) es el tercer tipo de tumor más común entre las mujeres. </a:t>
            </a:r>
            <a:r>
              <a:rPr lang="es-AR" sz="3000" dirty="0" smtClean="0"/>
              <a:t/>
            </a:r>
            <a:br>
              <a:rPr lang="es-AR" sz="3000" dirty="0" smtClean="0"/>
            </a:br>
            <a:r>
              <a:rPr lang="es-AR" sz="3000" dirty="0" smtClean="0"/>
              <a:t>La </a:t>
            </a:r>
            <a:r>
              <a:rPr lang="es-AR" sz="3000" dirty="0"/>
              <a:t>probabilidad de desarrollar CCU aumenta con la edad y afecta en mayor medida </a:t>
            </a:r>
            <a:r>
              <a:rPr lang="es-AR" sz="3000" dirty="0" smtClean="0"/>
              <a:t/>
            </a:r>
            <a:br>
              <a:rPr lang="es-AR" sz="3000" dirty="0" smtClean="0"/>
            </a:br>
            <a:r>
              <a:rPr lang="es-AR" sz="3000" dirty="0" smtClean="0"/>
              <a:t>a </a:t>
            </a:r>
            <a:r>
              <a:rPr lang="es-AR" sz="3000" dirty="0"/>
              <a:t>las mujeres mayores de 35 años </a:t>
            </a:r>
            <a:r>
              <a:rPr lang="es-AR" sz="3000" dirty="0" smtClean="0"/>
              <a:t/>
            </a:r>
            <a:br>
              <a:rPr lang="es-AR" sz="3000" dirty="0" smtClean="0"/>
            </a:br>
            <a:r>
              <a:rPr lang="es-AR" sz="3000" dirty="0" smtClean="0"/>
              <a:t>(</a:t>
            </a:r>
            <a:r>
              <a:rPr lang="es-AR" sz="3000" dirty="0"/>
              <a:t>que concentran el 91% de las muertes por CCU</a:t>
            </a:r>
            <a:r>
              <a:rPr lang="es-AR" sz="3000" dirty="0" smtClean="0"/>
              <a:t>).</a:t>
            </a:r>
            <a:br>
              <a:rPr lang="es-AR" sz="3000" dirty="0" smtClean="0"/>
            </a:br>
            <a:r>
              <a:rPr lang="es-AR" sz="3000" dirty="0"/>
              <a:t/>
            </a:r>
            <a:br>
              <a:rPr lang="es-AR" sz="3000" dirty="0"/>
            </a:br>
            <a:r>
              <a:rPr lang="es-AR" sz="3000" dirty="0"/>
              <a:t>En el año 2020 se diagnosticaron en Argentina alrededor de 4.583 casos nuevos de CCU </a:t>
            </a:r>
            <a:r>
              <a:rPr lang="es-AR" sz="3000" dirty="0" smtClean="0"/>
              <a:t/>
            </a:r>
            <a:br>
              <a:rPr lang="es-AR" sz="3000" dirty="0" smtClean="0"/>
            </a:br>
            <a:r>
              <a:rPr lang="es-AR" sz="3000" dirty="0" smtClean="0"/>
              <a:t>y </a:t>
            </a:r>
            <a:r>
              <a:rPr lang="es-AR" sz="3000" dirty="0"/>
              <a:t>se estima que fallecieron a causa del mismo alrededor de 2.553 mujeres en el mismo periodo, con un promedio de edad de 46 años</a:t>
            </a:r>
            <a:r>
              <a:rPr lang="es-AR" sz="3000" dirty="0" smtClean="0"/>
              <a:t>.</a:t>
            </a:r>
            <a:br>
              <a:rPr lang="es-AR" sz="3000" dirty="0" smtClean="0"/>
            </a:br>
            <a:endParaRPr lang="es-AR" sz="3000" dirty="0"/>
          </a:p>
        </p:txBody>
      </p:sp>
    </p:spTree>
    <p:custDataLst>
      <p:tags r:id="rId1"/>
    </p:custDataLst>
    <p:extLst>
      <p:ext uri="{BB962C8B-B14F-4D97-AF65-F5344CB8AC3E}">
        <p14:creationId xmlns:p14="http://schemas.microsoft.com/office/powerpoint/2010/main" val="631397208"/>
      </p:ext>
    </p:extLst>
  </p:cSld>
  <p:clrMapOvr>
    <a:masterClrMapping/>
  </p:clrMapOvr>
  <p:transition spd="slow" advTm="33308">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188640"/>
            <a:ext cx="8229600" cy="655272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s-AR" sz="3300" dirty="0" smtClean="0"/>
              <a:t/>
            </a:r>
            <a:br>
              <a:rPr lang="es-AR" sz="3300" dirty="0" smtClean="0"/>
            </a:br>
            <a:r>
              <a:rPr lang="es-AR" sz="3300" dirty="0" smtClean="0"/>
              <a:t>Argentina </a:t>
            </a:r>
            <a:r>
              <a:rPr lang="es-AR" sz="3300" dirty="0"/>
              <a:t>incorporó en el año 2015 el test de VPH como tamizaje primario del CCU, sugiriendo a las jurisdicciones del país que se adhieran a esta iniciativa. </a:t>
            </a:r>
            <a:r>
              <a:rPr lang="es-AR" sz="3300" dirty="0" smtClean="0"/>
              <a:t/>
            </a:r>
            <a:br>
              <a:rPr lang="es-AR" sz="3300" dirty="0" smtClean="0"/>
            </a:br>
            <a:r>
              <a:rPr lang="es-AR" sz="3300" u="sng" dirty="0" smtClean="0"/>
              <a:t>Se </a:t>
            </a:r>
            <a:r>
              <a:rPr lang="es-AR" sz="3300" u="sng" dirty="0"/>
              <a:t>utilizan dos modalidades de testeo: </a:t>
            </a:r>
            <a:r>
              <a:rPr lang="es-AR" sz="3300" dirty="0" smtClean="0"/>
              <a:t/>
            </a:r>
            <a:br>
              <a:rPr lang="es-AR" sz="3300" dirty="0" smtClean="0"/>
            </a:br>
            <a:r>
              <a:rPr lang="es-AR" sz="3300" b="1" i="1" dirty="0" smtClean="0"/>
              <a:t>la </a:t>
            </a:r>
            <a:r>
              <a:rPr lang="es-AR" sz="3300" b="1" i="1" dirty="0"/>
              <a:t>toma dirigida de VPH y la </a:t>
            </a:r>
            <a:r>
              <a:rPr lang="es-AR" sz="3300" b="1" i="1" dirty="0" err="1"/>
              <a:t>autotoma</a:t>
            </a:r>
            <a:r>
              <a:rPr lang="es-AR" sz="3300" b="1" i="1" dirty="0"/>
              <a:t> </a:t>
            </a:r>
            <a:r>
              <a:rPr lang="es-AR" sz="3300" dirty="0"/>
              <a:t>en el que las mujeres realizan su propia toma de la muestra vaginal</a:t>
            </a:r>
            <a:r>
              <a:rPr lang="es-AR" sz="3300" dirty="0" smtClean="0"/>
              <a:t>.</a:t>
            </a:r>
            <a:br>
              <a:rPr lang="es-AR" sz="3300" dirty="0" smtClean="0"/>
            </a:br>
            <a:r>
              <a:rPr lang="es-AR" sz="3300" dirty="0" smtClean="0"/>
              <a:t> </a:t>
            </a:r>
            <a:r>
              <a:rPr lang="es-AR" sz="3300" dirty="0"/>
              <a:t>Una ventaja de la </a:t>
            </a:r>
            <a:r>
              <a:rPr lang="es-AR" sz="3300" dirty="0" err="1"/>
              <a:t>autotoma</a:t>
            </a:r>
            <a:r>
              <a:rPr lang="es-AR" sz="3300" dirty="0"/>
              <a:t> es la posibilidad de aumentar la cobertura del tamizaje debido a que esta no requiere de infraestructura especial y se puede realizar en el hogar de la mujer, o en ambientes comunales que cuenten con suficiente privacidad (OPS, 2016</a:t>
            </a:r>
            <a:r>
              <a:rPr lang="es-AR" sz="3300" dirty="0" smtClean="0"/>
              <a:t>).</a:t>
            </a:r>
            <a:r>
              <a:rPr lang="es-AR" dirty="0"/>
              <a:t/>
            </a:r>
            <a:br>
              <a:rPr lang="es-AR" dirty="0"/>
            </a:br>
            <a:endParaRPr lang="es-AR" dirty="0"/>
          </a:p>
        </p:txBody>
      </p:sp>
    </p:spTree>
    <p:custDataLst>
      <p:tags r:id="rId1"/>
    </p:custDataLst>
    <p:extLst>
      <p:ext uri="{BB962C8B-B14F-4D97-AF65-F5344CB8AC3E}">
        <p14:creationId xmlns:p14="http://schemas.microsoft.com/office/powerpoint/2010/main" val="835724112"/>
      </p:ext>
    </p:extLst>
  </p:cSld>
  <p:clrMapOvr>
    <a:masterClrMapping/>
  </p:clrMapOvr>
  <p:transition spd="slow" advTm="3246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106690"/>
          </a:xfrm>
        </p:spPr>
        <p:style>
          <a:lnRef idx="1">
            <a:schemeClr val="accent6"/>
          </a:lnRef>
          <a:fillRef idx="2">
            <a:schemeClr val="accent6"/>
          </a:fillRef>
          <a:effectRef idx="1">
            <a:schemeClr val="accent6"/>
          </a:effectRef>
          <a:fontRef idx="minor">
            <a:schemeClr val="dk1"/>
          </a:fontRef>
        </p:style>
        <p:txBody>
          <a:bodyPr>
            <a:normAutofit fontScale="90000"/>
          </a:bodyPr>
          <a:lstStyle/>
          <a:p>
            <a:r>
              <a:rPr lang="es-AR" sz="3300" dirty="0" smtClean="0"/>
              <a:t/>
            </a:r>
            <a:br>
              <a:rPr lang="es-AR" sz="3300" dirty="0" smtClean="0"/>
            </a:br>
            <a:r>
              <a:rPr lang="es-AR" sz="3300" dirty="0" smtClean="0"/>
              <a:t>Desde </a:t>
            </a:r>
            <a:r>
              <a:rPr lang="es-AR" sz="3300" dirty="0"/>
              <a:t>el 2017 el Municipio de Morón forma parte de la estrategia de rastreo de CCU (cáncer de cuello de útero) a través de test de VPH (virus de papiloma humano), y durante el 2021, estando atravesados por la emergencia sanitaria COVID 19, se realizó una búsqueda activa de personas en edad objetivo para rastreo de CCU que hayan discontinuado sus controles para reconectarlas con el sistema de salud y realizar las prácticas correspondientes, haciendo hincapié en la herramienta de </a:t>
            </a:r>
            <a:r>
              <a:rPr lang="es-AR" sz="3300" dirty="0" err="1"/>
              <a:t>autotoma</a:t>
            </a:r>
            <a:r>
              <a:rPr lang="es-AR" sz="3300" dirty="0"/>
              <a:t> de VPH como un método eficaz y eficiente para el rastreo.</a:t>
            </a:r>
            <a:r>
              <a:rPr lang="es-AR" dirty="0"/>
              <a:t/>
            </a:r>
            <a:br>
              <a:rPr lang="es-AR" dirty="0"/>
            </a:br>
            <a:endParaRPr lang="es-AR" dirty="0"/>
          </a:p>
        </p:txBody>
      </p:sp>
    </p:spTree>
    <p:custDataLst>
      <p:tags r:id="rId1"/>
    </p:custDataLst>
    <p:extLst>
      <p:ext uri="{BB962C8B-B14F-4D97-AF65-F5344CB8AC3E}">
        <p14:creationId xmlns:p14="http://schemas.microsoft.com/office/powerpoint/2010/main" val="3276823223"/>
      </p:ext>
    </p:extLst>
  </p:cSld>
  <p:clrMapOvr>
    <a:masterClrMapping/>
  </p:clrMapOvr>
  <mc:AlternateContent xmlns:mc="http://schemas.openxmlformats.org/markup-compatibility/2006">
    <mc:Choice xmlns:p14="http://schemas.microsoft.com/office/powerpoint/2010/main" Requires="p14">
      <p:transition spd="slow" p14:dur="3400" advTm="38772">
        <p14:reveal/>
      </p:transition>
    </mc:Choice>
    <mc:Fallback>
      <p:transition spd="slow" advTm="387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style>
          <a:lnRef idx="3">
            <a:schemeClr val="lt1"/>
          </a:lnRef>
          <a:fillRef idx="1">
            <a:schemeClr val="accent3"/>
          </a:fillRef>
          <a:effectRef idx="1">
            <a:schemeClr val="accent3"/>
          </a:effectRef>
          <a:fontRef idx="minor">
            <a:schemeClr val="lt1"/>
          </a:fontRef>
        </p:style>
        <p:txBody>
          <a:bodyPr/>
          <a:lstStyle/>
          <a:p>
            <a:r>
              <a:rPr lang="es-AR" dirty="0" smtClean="0"/>
              <a:t>Folleto de difusión</a:t>
            </a:r>
            <a:endParaRPr lang="es-AR"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4936" y="1916832"/>
            <a:ext cx="7695496" cy="363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054541154"/>
      </p:ext>
    </p:extLst>
  </p:cSld>
  <p:clrMapOvr>
    <a:masterClrMapping/>
  </p:clrMapOvr>
  <mc:AlternateContent xmlns:mc="http://schemas.openxmlformats.org/markup-compatibility/2006">
    <mc:Choice xmlns:p14="http://schemas.microsoft.com/office/powerpoint/2010/main" Requires="p14">
      <p:transition spd="slow" p14:dur="800" advTm="19316">
        <p:circle/>
      </p:transition>
    </mc:Choice>
    <mc:Fallback>
      <p:transition spd="slow" advTm="19316">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2000"/>
                                        <p:tgtEl>
                                          <p:spTgt spid="1027"/>
                                        </p:tgtEl>
                                      </p:cBhvr>
                                    </p:animEffect>
                                    <p:anim calcmode="lin" valueType="num">
                                      <p:cBhvr>
                                        <p:cTn id="15" dur="2000" fill="hold"/>
                                        <p:tgtEl>
                                          <p:spTgt spid="1027"/>
                                        </p:tgtEl>
                                        <p:attrNameLst>
                                          <p:attrName>ppt_w</p:attrName>
                                        </p:attrNameLst>
                                      </p:cBhvr>
                                      <p:tavLst>
                                        <p:tav tm="0" fmla="#ppt_w*sin(2.5*pi*$)">
                                          <p:val>
                                            <p:fltVal val="0"/>
                                          </p:val>
                                        </p:tav>
                                        <p:tav tm="100000">
                                          <p:val>
                                            <p:fltVal val="1"/>
                                          </p:val>
                                        </p:tav>
                                      </p:tavLst>
                                    </p:anim>
                                    <p:anim calcmode="lin" valueType="num">
                                      <p:cBhvr>
                                        <p:cTn id="16" dur="2000" fill="hold"/>
                                        <p:tgtEl>
                                          <p:spTgt spid="10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106690"/>
          </a:xfrm>
        </p:spPr>
        <p:style>
          <a:lnRef idx="1">
            <a:schemeClr val="accent3"/>
          </a:lnRef>
          <a:fillRef idx="2">
            <a:schemeClr val="accent3"/>
          </a:fillRef>
          <a:effectRef idx="1">
            <a:schemeClr val="accent3"/>
          </a:effectRef>
          <a:fontRef idx="minor">
            <a:schemeClr val="dk1"/>
          </a:fontRef>
        </p:style>
        <p:txBody>
          <a:bodyPr>
            <a:normAutofit/>
          </a:bodyPr>
          <a:lstStyle/>
          <a:p>
            <a:r>
              <a:rPr lang="es-AR" sz="3000" b="1" dirty="0">
                <a:solidFill>
                  <a:srgbClr val="BF2E01"/>
                </a:solidFill>
              </a:rPr>
              <a:t>La población objetivo son las mujeres heterosexuales, lesbianas, varones </a:t>
            </a:r>
            <a:r>
              <a:rPr lang="es-AR" sz="3000" b="1" dirty="0" err="1">
                <a:solidFill>
                  <a:srgbClr val="BF2E01"/>
                </a:solidFill>
              </a:rPr>
              <a:t>trans</a:t>
            </a:r>
            <a:r>
              <a:rPr lang="es-AR" sz="3000" b="1" dirty="0">
                <a:solidFill>
                  <a:srgbClr val="BF2E01"/>
                </a:solidFill>
              </a:rPr>
              <a:t> no reasignados, personas no binarias y/o de género fluido con cuello de útero mayores de 30 años </a:t>
            </a:r>
            <a:r>
              <a:rPr lang="es-AR" sz="3000" dirty="0"/>
              <a:t>residentes en el municipio de Morón y que utilizan el sistema público de salud, que no cuentan con cobertura de salud privada, por lo que presentan cobertura pública exclusiva.</a:t>
            </a:r>
          </a:p>
        </p:txBody>
      </p:sp>
    </p:spTree>
    <p:custDataLst>
      <p:tags r:id="rId1"/>
    </p:custDataLst>
    <p:extLst>
      <p:ext uri="{BB962C8B-B14F-4D97-AF65-F5344CB8AC3E}">
        <p14:creationId xmlns:p14="http://schemas.microsoft.com/office/powerpoint/2010/main" val="355621080"/>
      </p:ext>
    </p:extLst>
  </p:cSld>
  <p:clrMapOvr>
    <a:masterClrMapping/>
  </p:clrMapOvr>
  <p:transition spd="slow" advTm="21449">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1.7|1.4|1"/>
</p:tagLst>
</file>

<file path=ppt/tags/tag10.xml><?xml version="1.0" encoding="utf-8"?>
<p:tagLst xmlns:a="http://schemas.openxmlformats.org/drawingml/2006/main" xmlns:r="http://schemas.openxmlformats.org/officeDocument/2006/relationships" xmlns:p="http://schemas.openxmlformats.org/presentationml/2006/main">
  <p:tag name="TIMING" val="|0.9"/>
</p:tagLst>
</file>

<file path=ppt/tags/tag11.xml><?xml version="1.0" encoding="utf-8"?>
<p:tagLst xmlns:a="http://schemas.openxmlformats.org/drawingml/2006/main" xmlns:r="http://schemas.openxmlformats.org/officeDocument/2006/relationships" xmlns:p="http://schemas.openxmlformats.org/presentationml/2006/main">
  <p:tag name="TIMING" val="|1"/>
</p:tagLst>
</file>

<file path=ppt/tags/tag12.xml><?xml version="1.0" encoding="utf-8"?>
<p:tagLst xmlns:a="http://schemas.openxmlformats.org/drawingml/2006/main" xmlns:r="http://schemas.openxmlformats.org/officeDocument/2006/relationships" xmlns:p="http://schemas.openxmlformats.org/presentationml/2006/main">
  <p:tag name="TIMING" val="|0.7|1.6|7.2|5.7|4.2|2.6"/>
</p:tagLst>
</file>

<file path=ppt/tags/tag13.xml><?xml version="1.0" encoding="utf-8"?>
<p:tagLst xmlns:a="http://schemas.openxmlformats.org/drawingml/2006/main" xmlns:r="http://schemas.openxmlformats.org/officeDocument/2006/relationships" xmlns:p="http://schemas.openxmlformats.org/presentationml/2006/main">
  <p:tag name="TIMING" val="|0.6|2.3|1.2"/>
</p:tagLst>
</file>

<file path=ppt/tags/tag14.xml><?xml version="1.0" encoding="utf-8"?>
<p:tagLst xmlns:a="http://schemas.openxmlformats.org/drawingml/2006/main" xmlns:r="http://schemas.openxmlformats.org/officeDocument/2006/relationships" xmlns:p="http://schemas.openxmlformats.org/presentationml/2006/main">
  <p:tag name="TIMING" val="|0.9|1.6|2.9"/>
</p:tagLst>
</file>

<file path=ppt/tags/tag15.xml><?xml version="1.0" encoding="utf-8"?>
<p:tagLst xmlns:a="http://schemas.openxmlformats.org/drawingml/2006/main" xmlns:r="http://schemas.openxmlformats.org/officeDocument/2006/relationships" xmlns:p="http://schemas.openxmlformats.org/presentationml/2006/main">
  <p:tag name="TIMING" val="|0.8|1.6"/>
</p:tagLst>
</file>

<file path=ppt/tags/tag16.xml><?xml version="1.0" encoding="utf-8"?>
<p:tagLst xmlns:a="http://schemas.openxmlformats.org/drawingml/2006/main" xmlns:r="http://schemas.openxmlformats.org/officeDocument/2006/relationships" xmlns:p="http://schemas.openxmlformats.org/presentationml/2006/main">
  <p:tag name="TIMING" val="|0.8|1.4|3.3|2.5|3.3|2.1|2.3|2.9"/>
</p:tagLst>
</file>

<file path=ppt/tags/tag17.xml><?xml version="1.0" encoding="utf-8"?>
<p:tagLst xmlns:a="http://schemas.openxmlformats.org/drawingml/2006/main" xmlns:r="http://schemas.openxmlformats.org/officeDocument/2006/relationships" xmlns:p="http://schemas.openxmlformats.org/presentationml/2006/main">
  <p:tag name="TIMING" val="|0.8"/>
</p:tagLst>
</file>

<file path=ppt/tags/tag2.xml><?xml version="1.0" encoding="utf-8"?>
<p:tagLst xmlns:a="http://schemas.openxmlformats.org/drawingml/2006/main" xmlns:r="http://schemas.openxmlformats.org/officeDocument/2006/relationships" xmlns:p="http://schemas.openxmlformats.org/presentationml/2006/main">
  <p:tag name="TIMING" val="|0.7|0.9|0.8|0.8"/>
</p:tagLst>
</file>

<file path=ppt/tags/tag3.xml><?xml version="1.0" encoding="utf-8"?>
<p:tagLst xmlns:a="http://schemas.openxmlformats.org/drawingml/2006/main" xmlns:r="http://schemas.openxmlformats.org/officeDocument/2006/relationships" xmlns:p="http://schemas.openxmlformats.org/presentationml/2006/main">
  <p:tag name="TIMING" val="|0.6|1.8"/>
</p:tagLst>
</file>

<file path=ppt/tags/tag4.xml><?xml version="1.0" encoding="utf-8"?>
<p:tagLst xmlns:a="http://schemas.openxmlformats.org/drawingml/2006/main" xmlns:r="http://schemas.openxmlformats.org/officeDocument/2006/relationships" xmlns:p="http://schemas.openxmlformats.org/presentationml/2006/main">
  <p:tag name="TIMING" val="|0.7|1.2|4.6|5.2"/>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1"/>
</p:tagLst>
</file>

<file path=ppt/tags/tag8.xml><?xml version="1.0" encoding="utf-8"?>
<p:tagLst xmlns:a="http://schemas.openxmlformats.org/drawingml/2006/main" xmlns:r="http://schemas.openxmlformats.org/officeDocument/2006/relationships" xmlns:p="http://schemas.openxmlformats.org/presentationml/2006/main">
  <p:tag name="TIMING" val="|0.8|1.7"/>
</p:tagLst>
</file>

<file path=ppt/tags/tag9.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344</Words>
  <Application>Microsoft Office PowerPoint</Application>
  <PresentationFormat>Presentación en pantalla (4:3)</PresentationFormat>
  <Paragraphs>45</Paragraphs>
  <Slides>21</Slides>
  <Notes>0</Notes>
  <HiddenSlides>0</HiddenSlides>
  <MMClips>0</MMClip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Tema de Office</vt:lpstr>
      <vt:lpstr> Experiencia  en Atención Primaria para la prevención  de cáncer de cuello de útero </vt:lpstr>
      <vt:lpstr>AUTORAS</vt:lpstr>
      <vt:lpstr>Problema</vt:lpstr>
      <vt:lpstr>Objetivos:</vt:lpstr>
      <vt:lpstr> En nuestro país, el cáncer de cuello de útero  (en adelante CCU) es el tercer tipo de tumor más común entre las mujeres.  La probabilidad de desarrollar CCU aumenta con la edad y afecta en mayor medida  a las mujeres mayores de 35 años  (que concentran el 91% de las muertes por CCU).  En el año 2020 se diagnosticaron en Argentina alrededor de 4.583 casos nuevos de CCU  y se estima que fallecieron a causa del mismo alrededor de 2.553 mujeres en el mismo periodo, con un promedio de edad de 46 años. </vt:lpstr>
      <vt:lpstr> Argentina incorporó en el año 2015 el test de VPH como tamizaje primario del CCU, sugiriendo a las jurisdicciones del país que se adhieran a esta iniciativa.  Se utilizan dos modalidades de testeo:  la toma dirigida de VPH y la autotoma en el que las mujeres realizan su propia toma de la muestra vaginal.  Una ventaja de la autotoma es la posibilidad de aumentar la cobertura del tamizaje debido a que esta no requiere de infraestructura especial y se puede realizar en el hogar de la mujer, o en ambientes comunales que cuenten con suficiente privacidad (OPS, 2016). </vt:lpstr>
      <vt:lpstr> Desde el 2017 el Municipio de Morón forma parte de la estrategia de rastreo de CCU (cáncer de cuello de útero) a través de test de VPH (virus de papiloma humano), y durante el 2021, estando atravesados por la emergencia sanitaria COVID 19, se realizó una búsqueda activa de personas en edad objetivo para rastreo de CCU que hayan discontinuado sus controles para reconectarlas con el sistema de salud y realizar las prácticas correspondientes, haciendo hincapié en la herramienta de autotoma de VPH como un método eficaz y eficiente para el rastreo. </vt:lpstr>
      <vt:lpstr>Folleto de difusión</vt:lpstr>
      <vt:lpstr>La población objetivo son las mujeres heterosexuales, lesbianas, varones trans no reasignados, personas no binarias y/o de género fluido con cuello de útero mayores de 30 años residentes en el municipio de Morón y que utilizan el sistema público de salud, que no cuentan con cobertura de salud privada, por lo que presentan cobertura pública exclusiva.</vt:lpstr>
      <vt:lpstr>La población objetivo  para el test de VPH en el área programática que abarca el  Centro de Salud Santa Laura  es de 3257 personas.   De ese total, el objetivo anual es del 16% de cobertura, teniendo en cuenta que  un test de VPH negativo implica repetir  el estudio recién a los 5 años.   Las estadísticas fueron generadas con datos cargados en el SITAM (sistema de información de tamizaje) durante el año 2021. </vt:lpstr>
      <vt:lpstr>Durante dicho año en Santa Laura:  * Se realizaron 205 VPH autotoma y dirigidos. * 157 pertenecientes al partido de Morón y 48, a otros partidos aledaños.  La positividad de los test de VPH (solo en modalidad de autotoma) fue de 14 personas, de las cuales 7 accedieron al PAP.  Teniendo en cuenta los datos anteriores se concluye en que la derivación a Patología Cervical fue muy baja ya que de 68 PAP (de VPH autotoma y dirigido)  solo 2 dieron positivos.  </vt:lpstr>
      <vt:lpstr>Presentación de PowerPoint</vt:lpstr>
      <vt:lpstr>Operativo puerta a puerta</vt:lpstr>
      <vt:lpstr>Charlas sobre implementación</vt:lpstr>
      <vt:lpstr>Instructivo</vt:lpstr>
      <vt:lpstr>Paso a Paso</vt:lpstr>
      <vt:lpstr>La posibilidad de acceder a la autotoma alivio la alta demanda que existía posterior a la apertura pos covid en relación a los controles ginecológicos.  Desde el equipo teníamos la preocupación de cómo sería la recepción de la autotoma en la población, y nos sorprendió la buena respuesta y lo practico que les resulto a las mujeres realizar este test, sin importar el grupo etario. </vt:lpstr>
      <vt:lpstr>Difusión y entrega de VPH en escuelas</vt:lpstr>
      <vt:lpstr>Presentación de PowerPoint</vt:lpstr>
      <vt:lpstr>Presentación de PowerPoint</vt:lpstr>
      <vt:lpstr>CAPS SANTA LAURA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Experiencia  en Atención Primaria para la prevención  de cáncer de cuello de útero </dc:title>
  <dc:creator>Santa Laura</dc:creator>
  <cp:lastModifiedBy>Sala Santa Laura</cp:lastModifiedBy>
  <cp:revision>22</cp:revision>
  <cp:lastPrinted>2022-04-07T14:01:56Z</cp:lastPrinted>
  <dcterms:created xsi:type="dcterms:W3CDTF">2022-03-22T14:28:19Z</dcterms:created>
  <dcterms:modified xsi:type="dcterms:W3CDTF">2022-10-19T13:12:22Z</dcterms:modified>
</cp:coreProperties>
</file>